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Montserrat"/>
      <p:regular r:id="rId98"/>
      <p:bold r:id="rId99"/>
      <p:italic r:id="rId100"/>
      <p:boldItalic r:id="rId101"/>
    </p:embeddedFont>
    <p:embeddedFont>
      <p:font typeface="Montserrat Medium"/>
      <p:regular r:id="rId102"/>
      <p:bold r:id="rId103"/>
      <p:italic r:id="rId104"/>
      <p:boldItalic r:id="rId105"/>
    </p:embeddedFont>
    <p:embeddedFont>
      <p:font typeface="Century Gothic"/>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F267DF-33F2-4F4B-8E6C-5A7E78B8364B}">
  <a:tblStyle styleId="{9DF267DF-33F2-4F4B-8E6C-5A7E78B836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enturyGothic-bold.fntdata"/><Relationship Id="rId106" Type="http://schemas.openxmlformats.org/officeDocument/2006/relationships/font" Target="fonts/CenturyGothic-regular.fntdata"/><Relationship Id="rId105" Type="http://schemas.openxmlformats.org/officeDocument/2006/relationships/font" Target="fonts/MontserratMedium-boldItalic.fntdata"/><Relationship Id="rId104" Type="http://schemas.openxmlformats.org/officeDocument/2006/relationships/font" Target="fonts/MontserratMedium-italic.fntdata"/><Relationship Id="rId109" Type="http://schemas.openxmlformats.org/officeDocument/2006/relationships/font" Target="fonts/CenturyGothic-boldItalic.fntdata"/><Relationship Id="rId108" Type="http://schemas.openxmlformats.org/officeDocument/2006/relationships/font" Target="fonts/CenturyGothic-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Medium-bold.fntdata"/><Relationship Id="rId102" Type="http://schemas.openxmlformats.org/officeDocument/2006/relationships/font" Target="fonts/MontserratMedium-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Montserrat-bold.fntdata"/><Relationship Id="rId10" Type="http://schemas.openxmlformats.org/officeDocument/2006/relationships/slide" Target="slides/slide4.xml"/><Relationship Id="rId98" Type="http://schemas.openxmlformats.org/officeDocument/2006/relationships/font" Target="fonts/Montserra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8f86b5fa9_0_324: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38f86b5fa9_0_324: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8f86b5fa9_0_33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38f86b5fa9_0_33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8f86b5fa9_0_34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38f86b5fa9_0_34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8f86b5fa9_0_349: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38f86b5fa9_0_349: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8f86b5fa9_0_35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38f86b5fa9_0_35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8f86b5fa9_0_36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38f86b5fa9_0_36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8f86b5fa9_0_37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38f86b5fa9_0_37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8f86b5fa9_0_379: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38f86b5fa9_0_379: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8f86b5fa9_0_387: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38f86b5fa9_0_387: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8f86b5fa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8f86b5fa9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8f86b5fa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8f86b5fa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8f86b5fa9_0_11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38f86b5fa9_0_11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8f86b5fa9_0_124: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38f86b5fa9_0_124: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8f86b5fa9_0_13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38f86b5fa9_0_13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8f86b5fa9_0_14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38f86b5fa9_0_14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8f86b5fa9_0_15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38f86b5fa9_0_15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587ae85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587ae85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587ae85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587ae85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8f86b5fa9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8f86b5fa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autre type de transformation de données est le blanchiment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Cette méthode est basée sur l'analyse des composantes principales.</a:t>
            </a:r>
            <a:endParaRPr/>
          </a:p>
          <a:p>
            <a:pPr indent="0" lvl="0" marL="0" rtl="0" algn="l">
              <a:spcBef>
                <a:spcPts val="0"/>
              </a:spcBef>
              <a:spcAft>
                <a:spcPts val="0"/>
              </a:spcAft>
              <a:buNone/>
            </a:pPr>
            <a:r>
              <a:rPr lang="en"/>
              <a:t>Elle consiste en un recentrage puis une normalisation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peut la résumer avec le schéma suivant. La 1re étape est un recentrage. la seconde étape consiste à calculer les axes principaux de variance des données puis à pivoter les données afin d'aligner les axes principaux avec la base canonique. Finalement la dernière étape consiste à normaliser les axes principaux.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8f86b5fa9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8f86b5fa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Mathématiquement on peut formaliser la transformation de blanchiment à l'aide de l'équation suivante.</a:t>
            </a:r>
            <a:endParaRPr/>
          </a:p>
          <a:p>
            <a:pPr indent="0" lvl="0" marL="0" rtl="0" algn="l">
              <a:spcBef>
                <a:spcPts val="0"/>
              </a:spcBef>
              <a:spcAft>
                <a:spcPts val="0"/>
              </a:spcAft>
              <a:buNone/>
            </a:pPr>
            <a:r>
              <a:rPr lang="en"/>
              <a:t>La soustraction correspond à l'étape de centrage.</a:t>
            </a:r>
            <a:endParaRPr/>
          </a:p>
          <a:p>
            <a:pPr indent="0" lvl="0" marL="0" rtl="0" algn="l">
              <a:spcBef>
                <a:spcPts val="0"/>
              </a:spcBef>
              <a:spcAft>
                <a:spcPts val="0"/>
              </a:spcAft>
              <a:buNone/>
            </a:pPr>
            <a:r>
              <a:rPr lang="en"/>
              <a:t>La multiplication par la matrice W correspond à la rotation et la multiplication par l’inverse de la racine carrée de la  matrice D correspond à la normalisation.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Les matrices de rotation et de normalisation sont extraites de la matrice de covariance Sigma.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847f33037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847f33037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8f86b5fa9_0_250: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138f86b5fa9_0_250: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8d9905618_0_347: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38d9905618_0_347: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8d9905618_0_1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8d9905618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est aussi important de traiter les données aberrantes.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Données aberrantes peuvent avoir plusieurs origine.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Elles peuvent être dues à des erreurs de manipulations instrumentales, à une erreur dans un fichier Excel, a un problème d’étiquetage ou à l'apparition d'un nouveau phénomène.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8d9905618_0_35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38d9905618_0_35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8d9905618_0_36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138d9905618_0_36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8d9905618_0_70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38d9905618_0_70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8d9905618_0_1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8d9905618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Nous allons illustrer l'idée des données aberrantes dans plusieurs exemples en deux dimensions.</a:t>
            </a:r>
            <a:endParaRPr/>
          </a:p>
          <a:p>
            <a:pPr indent="0" lvl="0" marL="0" rtl="0" algn="l">
              <a:spcBef>
                <a:spcPts val="0"/>
              </a:spcBef>
              <a:spcAft>
                <a:spcPts val="0"/>
              </a:spcAft>
              <a:buNone/>
            </a:pPr>
            <a:r>
              <a:rPr lang="en"/>
              <a:t>Dans la colonne supérieur on voit les données idéales.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Dans la colonne inférieur on va ajouter des valeurs aberrantes à ces données idéales.</a:t>
            </a:r>
            <a:endParaRPr/>
          </a:p>
          <a:p>
            <a:pPr indent="0" lvl="0" marL="0" rtl="0" algn="l">
              <a:spcBef>
                <a:spcPts val="0"/>
              </a:spcBef>
              <a:spcAft>
                <a:spcPts val="0"/>
              </a:spcAft>
              <a:buNone/>
            </a:pPr>
            <a:r>
              <a:rPr lang="en"/>
              <a:t>Il est à noter que pour la dernière colonne les données idéales sont similaires aux données aberrantes.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peut alors utiliser des algorithmes de traitement des données aberrantes.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8d9905618_0_1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8d9905618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utilisant des algorithmes standards de detection de valeurs aberrantes on voit qu'on est capable de récupérer les données idéales. </a:t>
            </a:r>
            <a:endParaRPr/>
          </a:p>
          <a:p>
            <a:pPr indent="0" lvl="0" marL="0" rtl="0" algn="l">
              <a:spcBef>
                <a:spcPts val="0"/>
              </a:spcBef>
              <a:spcAft>
                <a:spcPts val="0"/>
              </a:spcAft>
              <a:buNone/>
            </a:pPr>
            <a:r>
              <a:rPr lang="en"/>
              <a:t>Avec pour exception la dernière colonne.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C'est normal puisque dans ce cas les données ajoutées n'étaient pas aberrantes. Cela illustre le fait qu'il est important de ne pas systématiquement effectuer un traitement de données aberrantes.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8d9905618_0_37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38d9905618_0_37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38d9905618_0_386: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38d9905618_0_386: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8d9905618_0_39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38d9905618_0_39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8f86b5fa9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8f86b5fa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Passons maintenant à la conversion des valeurs catégorique en valeur numérique.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Les variables catégories peuvent contenir des entrées qui ne sont pas comparables. par exemple la catégorie des couleurs: rouge vert ou bleu.</a:t>
            </a:r>
            <a:endParaRPr/>
          </a:p>
          <a:p>
            <a:pPr indent="0" lvl="0" marL="0" rtl="0" algn="l">
              <a:spcBef>
                <a:spcPts val="0"/>
              </a:spcBef>
              <a:spcAft>
                <a:spcPts val="0"/>
              </a:spcAft>
              <a:buNone/>
            </a:pPr>
            <a:r>
              <a:rPr lang="en"/>
              <a:t>Dans ce cas présent on peut pas dire si rouge est plus grand ou plus petit que vert ou bleu.</a:t>
            </a:r>
            <a:endParaRPr/>
          </a:p>
          <a:p>
            <a:pPr indent="0" lvl="0" marL="0" rtl="0" algn="l">
              <a:spcBef>
                <a:spcPts val="0"/>
              </a:spcBef>
              <a:spcAft>
                <a:spcPts val="0"/>
              </a:spcAft>
              <a:buNone/>
            </a:pPr>
            <a:r>
              <a:rPr lang="en"/>
              <a:t>Juste te dire que rouge vert et bleu sont différents.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 manière de convertir séparable catégorique numérique est l'encodage à chaud.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L'avantage de cette encodage est qu'il conserve toutes les informations ont été variables catégoriques.</a:t>
            </a:r>
            <a:endParaRPr/>
          </a:p>
          <a:p>
            <a:pPr indent="0" lvl="0" marL="0" rtl="0" algn="l">
              <a:spcBef>
                <a:spcPts val="0"/>
              </a:spcBef>
              <a:spcAft>
                <a:spcPts val="0"/>
              </a:spcAft>
              <a:buNone/>
            </a:pPr>
            <a:r>
              <a:rPr lang="en"/>
              <a:t>Il convient très bien au modèle linéaire en apprentissage automatique.</a:t>
            </a:r>
            <a:endParaRPr/>
          </a:p>
          <a:p>
            <a:pPr indent="0" lvl="0" marL="0" rtl="0" algn="l">
              <a:spcBef>
                <a:spcPts val="0"/>
              </a:spcBef>
              <a:spcAft>
                <a:spcPts val="0"/>
              </a:spcAft>
              <a:buNone/>
            </a:pPr>
            <a:r>
              <a:rPr lang="en"/>
              <a:t>Le problème est qu'ils augmente la dimensionnalité des variables à traiter, il peut aussi induire des informations redondante.</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8d990561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38d990561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8d9905618_0_413: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38d9905618_0_413: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8d9905618_0_422: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38d9905618_0_422: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8d9905618_0_430: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38d9905618_0_430: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8d9905618_0_438: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38d9905618_0_438: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8d9905618_0_44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38d9905618_0_44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8d9905618_0_454: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38d9905618_0_454: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8d9905618_0_460: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138d9905618_0_460: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8d9905618_0_469: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38d9905618_0_469: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8d9905618_0_479: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38d9905618_0_479: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8f86b5fa9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8f86b5fa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existe deux grands types d’encodage a chaud. </a:t>
            </a:r>
            <a:endParaRPr/>
          </a:p>
          <a:p>
            <a:pPr indent="0" lvl="0" marL="0" rtl="0" algn="l">
              <a:spcBef>
                <a:spcPts val="0"/>
              </a:spcBef>
              <a:spcAft>
                <a:spcPts val="0"/>
              </a:spcAft>
              <a:buNone/>
            </a:pPr>
            <a:r>
              <a:rPr lang="en"/>
              <a:t>Considérons que nous avons k catégories.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1er cas on transforme chaque catégorie en k variable binaire factice.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k-ème catégorie sera représenté par un vecteur avec des zéros partout excepté à la k-ème position. </a:t>
            </a:r>
            <a:endParaRPr/>
          </a:p>
          <a:p>
            <a:pPr indent="0" lvl="0" marL="0" rtl="0" algn="l">
              <a:spcBef>
                <a:spcPts val="0"/>
              </a:spcBef>
              <a:spcAft>
                <a:spcPts val="0"/>
              </a:spcAft>
              <a:buNone/>
            </a:pPr>
            <a:r>
              <a:rPr lang="en"/>
              <a:t>Dans cet exemple avec 3 couleurs: la catégorie rouge sera représenté par le vecteur [0,0,1] la catégorie verte sera représenté par le vecteur [0,1,0] et la catégorie bleue sera représenté par la variable [0,0,1].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est important de réaliser que les variables du vecteur de représentation sont corrélées: Au moins et au plus une des entrées est égale a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Cette représentation est utilisé dans les méthodes basées sur des arbres de décision et dans les méthodes de régression linéaire utilisant la sélection de variables.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8d9905618_0_485: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38d9905618_0_485: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8d9905618_0_61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38d9905618_0_61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8d9905618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problème qui peut arriver en pratique est l'obtention d'un jeu de données non balancés. On va donc s'intéresser à la génération de jeux de données balancés. </a:t>
            </a:r>
            <a:endParaRPr/>
          </a:p>
        </p:txBody>
      </p:sp>
      <p:sp>
        <p:nvSpPr>
          <p:cNvPr id="562" name="Google Shape;562;g138d9905618_0_9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8d9905618_0_9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8d9905618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principales techniques utilisées pour combattre le débalancement des classes sont les suivantes.</a:t>
            </a:r>
            <a:endParaRPr/>
          </a:p>
          <a:p>
            <a:pPr indent="0" lvl="0" marL="0" rtl="0" algn="l">
              <a:spcBef>
                <a:spcPts val="0"/>
              </a:spcBef>
              <a:spcAft>
                <a:spcPts val="0"/>
              </a:spcAft>
              <a:buNone/>
            </a:pPr>
            <a:r>
              <a:rPr lang="en"/>
              <a:t>on peut essayer de connecter plus de données dans les classes minoritaires. Bien que cette solution soit très efficace elle est aussi très coûteuse.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peut aussi essayer de rééchantillonner le jeu De données. C'est-à-dire en utilisant plusieurs fois les exemples des classes minoritaire.</a:t>
            </a:r>
            <a:endParaRPr/>
          </a:p>
          <a:p>
            <a:pPr indent="0" lvl="0" marL="0" rtl="0" algn="l">
              <a:spcBef>
                <a:spcPts val="0"/>
              </a:spcBef>
              <a:spcAft>
                <a:spcPts val="0"/>
              </a:spcAft>
              <a:buNone/>
            </a:pPr>
            <a:r>
              <a:rPr lang="en"/>
              <a:t>On peut aussi générer des échantillons synthétique. En anglais ce terme est appelé data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peut se changer la métrique de performance ou utiliser une fonction des pertes tenant compte des probabilités de chaque classe.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8d9905618_0_9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38d9905618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Leur échantillonnage dangereux de donner peut prendre deux formes.</a:t>
            </a:r>
            <a:endParaRPr/>
          </a:p>
          <a:p>
            <a:pPr indent="0" lvl="0" marL="0" rtl="0" algn="l">
              <a:spcBef>
                <a:spcPts val="0"/>
              </a:spcBef>
              <a:spcAft>
                <a:spcPts val="0"/>
              </a:spcAft>
              <a:buNone/>
            </a:pPr>
            <a:r>
              <a:rPr lang="en"/>
              <a:t> on peut soit effectuée à sous-échantillonnage ou alors un suréchantillonnage.</a:t>
            </a:r>
            <a:endParaRPr/>
          </a:p>
          <a:p>
            <a:pPr indent="0" lvl="0" marL="0" rtl="0" algn="l">
              <a:spcBef>
                <a:spcPts val="0"/>
              </a:spcBef>
              <a:spcAft>
                <a:spcPts val="0"/>
              </a:spcAft>
              <a:buNone/>
            </a:pPr>
            <a:r>
              <a:rPr lang="en"/>
              <a:t>Le sous-échantillonnage correspond à limiter le nombre d’exemples dans la classe majoritaire. Cela est possible uniquement si on a beaucoup de donnés.</a:t>
            </a:r>
            <a:endParaRPr/>
          </a:p>
          <a:p>
            <a:pPr indent="0" lvl="0" marL="0" rtl="0" algn="l">
              <a:spcBef>
                <a:spcPts val="0"/>
              </a:spcBef>
              <a:spcAft>
                <a:spcPts val="0"/>
              </a:spcAft>
              <a:buNone/>
            </a:pPr>
            <a:r>
              <a:rPr lang="en"/>
              <a:t>Le suréchantillonnage correspond à introduire des copies des exemples de la classe minoritaire.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8d9905618_0_10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38d9905618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peux maintenant regarder une illustration des exemples de sous-échantillonnage. </a:t>
            </a:r>
            <a:endParaRPr/>
          </a:p>
          <a:p>
            <a:pPr indent="0" lvl="0" marL="0" rtl="0" algn="l">
              <a:spcBef>
                <a:spcPts val="0"/>
              </a:spcBef>
              <a:spcAft>
                <a:spcPts val="0"/>
              </a:spcAft>
              <a:buNone/>
            </a:pPr>
            <a:r>
              <a:rPr lang="en"/>
              <a:t>nous avons les ronds bleus qui correspondent à la classe zéro et les carrés oranges qui correspondent à la classe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Malheureusement nous avons beaucoup plus d'exemples de la classe bleu. </a:t>
            </a:r>
            <a:endParaRPr/>
          </a:p>
          <a:p>
            <a:pPr indent="0" lvl="0" marL="0" rtl="0" algn="l">
              <a:spcBef>
                <a:spcPts val="0"/>
              </a:spcBef>
              <a:spcAft>
                <a:spcPts val="0"/>
              </a:spcAft>
              <a:buNone/>
            </a:pPr>
            <a:r>
              <a:rPr lang="en"/>
              <a:t>si l'on voulait sous-échantillonner on devrait éliminer Une grande partie des exemples de la classe 0.</a:t>
            </a:r>
            <a:endParaRPr/>
          </a:p>
          <a:p>
            <a:pPr indent="0" lvl="0" marL="0" rtl="0" algn="l">
              <a:spcBef>
                <a:spcPts val="0"/>
              </a:spcBef>
              <a:spcAft>
                <a:spcPts val="0"/>
              </a:spcAft>
              <a:buNone/>
            </a:pPr>
            <a:r>
              <a:rPr lang="en"/>
              <a:t>Malheureusement dans cet exemple on va bien qu'après ce sous-échantillonnage le nombre d'exemples considère est vraiment très limité.</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8d9905618_0_10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38d9905618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 lieu d'utiliser le sous echantilloanage simple on peut utiliser des techniques plus sophistiquées.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Exemple on peut utiliser le sous-échantillonnage des liens tomek.</a:t>
            </a:r>
            <a:endParaRPr/>
          </a:p>
          <a:p>
            <a:pPr indent="0" lvl="0" marL="0" rtl="0" algn="l">
              <a:spcBef>
                <a:spcPts val="0"/>
              </a:spcBef>
              <a:spcAft>
                <a:spcPts val="0"/>
              </a:spcAft>
              <a:buNone/>
            </a:pPr>
            <a:r>
              <a:rPr lang="en"/>
              <a:t>L'idée est d'éliminer les points de la classe majoritaire qui sont voisins de ceux de la classe minoritaire.</a:t>
            </a:r>
            <a:endParaRPr/>
          </a:p>
          <a:p>
            <a:pPr indent="0" lvl="0" marL="0" rtl="0" algn="l">
              <a:spcBef>
                <a:spcPts val="0"/>
              </a:spcBef>
              <a:spcAft>
                <a:spcPts val="0"/>
              </a:spcAft>
              <a:buNone/>
            </a:pPr>
            <a:r>
              <a:rPr lang="en"/>
              <a:t>Ainsi la frontière entre les deux classes devient mieux définie.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8d9905618_0_10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38d9905618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terme de suréchantillonnage, au lieu d'utiliser un suréchantillonnage simple où l'on duplique les exemples de la classe minoritaire. On peut générer de nouveaux éléments de la classe minoritaire en générant des points dans le voisinage des points existants. </a:t>
            </a:r>
            <a:endParaRPr/>
          </a:p>
          <a:p>
            <a:pPr indent="0" lvl="0" marL="0" rtl="0" algn="l">
              <a:spcBef>
                <a:spcPts val="0"/>
              </a:spcBef>
              <a:spcAft>
                <a:spcPts val="0"/>
              </a:spcAft>
              <a:buNone/>
            </a:pPr>
            <a:r>
              <a:rPr lang="en"/>
              <a:t>La manière la plus standard de générer des points dans le voisinage des points existants est la méthode SMOTE.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SMOTE correspond en anglais à synthetic minority oversampling technique.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 autre manière de s'occuper des données non balancées est le l'augmentation  des données. C'est le sujet de la prochaine capsule.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8d9905618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techniques d’augmentation de données dépendent du domaine des données considéré. Nous allons tout d'abord nous intéresser aux augmentation de données de type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9" name="Google Shape;609;g138d9905618_0_1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8d9905618_0_10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8d9905618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Comme nous l'avons vu lors de la capsule précédente, l'augmentation des données peut-être utilisé pour combattre le débalancement des classes.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effet les classes minoritaire correspondent souvent a des données difficile à obtenir. qu’Il est néanmoins important de classifier correctement.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Ainsi, dans certains cas, la difficulté de la tâche d'apprentissage est obtenir des performances élevées sur les classes minoritaire.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8f86b5fa9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8f86b5fa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Lorsque l'on a des variables catégorique ordinale On veut utiliser une représentation qui conserve cet ordre.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ne veut donc pas utiliser l'encodage chaud. </a:t>
            </a:r>
            <a:r>
              <a:rPr lang="en">
                <a:solidFill>
                  <a:schemeClr val="dk1"/>
                </a:solidFill>
              </a:rPr>
              <a:t> À la place </a:t>
            </a:r>
            <a:r>
              <a:rPr lang="en"/>
              <a:t>on va donc utiliser l’encodage ordinal.</a:t>
            </a:r>
            <a:endParaRPr/>
          </a:p>
          <a:p>
            <a:pPr indent="0" lvl="0" marL="0" rtl="0" algn="l">
              <a:spcBef>
                <a:spcPts val="0"/>
              </a:spcBef>
              <a:spcAft>
                <a:spcPts val="0"/>
              </a:spcAft>
              <a:buNone/>
            </a:pPr>
            <a:r>
              <a:rPr lang="en"/>
              <a:t>Idée est très simple on va convertir les verbes catégorique en valeurs entières.</a:t>
            </a:r>
            <a:endParaRPr/>
          </a:p>
          <a:p>
            <a:pPr indent="0" lvl="0" marL="0" rtl="0" algn="l">
              <a:spcBef>
                <a:spcPts val="0"/>
              </a:spcBef>
              <a:spcAft>
                <a:spcPts val="0"/>
              </a:spcAft>
              <a:buNone/>
            </a:pPr>
            <a:r>
              <a:rPr lang="en"/>
              <a:t>Par exemple dans le cas de notre finale un examen qui sont A,B.C.D. et E on sait qu'il existe un nombre entre ces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 donc les convertir en valeur entière qui conservent l’ordre. A va correspondre a la valeur 4, B a la valeur 3 et ainsi de suite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Cette représentation est beaucoup utilisé dans les méthodes basées sur des arbre de décision</a:t>
            </a:r>
            <a:endParaRPr/>
          </a:p>
          <a:p>
            <a:pPr indent="0" lvl="0" marL="0" rtl="0" algn="l">
              <a:spcBef>
                <a:spcPts val="0"/>
              </a:spcBef>
              <a:spcAft>
                <a:spcPts val="0"/>
              </a:spcAft>
              <a:buNone/>
            </a:pPr>
            <a:r>
              <a:rPr lang="en"/>
              <a:t>Ainsi que dans les méthodes de régression linéaire si on a beaucoup de catégorie ou si les valeurs numériques implicites de chaque catégorie sont distribuées linéairement.</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8d9905618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8d9905618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existe de nombreux exemples de cas de débalancement de donner.</a:t>
            </a:r>
            <a:endParaRPr/>
          </a:p>
          <a:p>
            <a:pPr indent="0" lvl="0" marL="0" rtl="0" algn="l">
              <a:spcBef>
                <a:spcPts val="0"/>
              </a:spcBef>
              <a:spcAft>
                <a:spcPts val="0"/>
              </a:spcAft>
              <a:buNone/>
            </a:pPr>
            <a:r>
              <a:rPr lang="en"/>
              <a:t>Par exemple en finance les transactions frauduleuses sont plutôt rares mais importantes à détecter. De la même manière dans le domaine du médical il est critique de détecter efficacement une maladie bien que la plupart des données d’entrainements concernent des patients non atteint par cette maladie. </a:t>
            </a:r>
            <a:endParaRPr/>
          </a:p>
          <a:p>
            <a:pPr indent="0" lvl="0" marL="0" rtl="0" algn="l">
              <a:spcBef>
                <a:spcPts val="0"/>
              </a:spcBef>
              <a:spcAft>
                <a:spcPts val="0"/>
              </a:spcAft>
              <a:buNone/>
            </a:pPr>
            <a:r>
              <a:rPr lang="en"/>
              <a:t>Dans de nombreuses applications il est important d’etre êtes capable de détecter efficacement des événements rares.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Néanmoins L'utilité de l'augmentation des données ne s'arrête pas aux cas de débalancement de classes.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8d9905618_0_1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8d9905618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peut aussi utiliser l'augmentation des données lorsque les classes sont balancées afin d'améliorer les performances du modèle d'apprentissage automatique.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En effet l'augmentation des données ajoute des données  d’entrainements et ainsi il peut aider à réduire au sur-apprentissage des modèles et ainsi améliorer leur généralisation.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plus il réduit les coûts de collecte et d'étiquetage des données. </a:t>
            </a:r>
            <a:endParaRPr/>
          </a:p>
          <a:p>
            <a:pPr indent="0" lvl="0" marL="0" rtl="0" algn="l">
              <a:spcBef>
                <a:spcPts val="0"/>
              </a:spcBef>
              <a:spcAft>
                <a:spcPts val="0"/>
              </a:spcAft>
              <a:buNone/>
            </a:pPr>
            <a:r>
              <a:rPr lang="en"/>
              <a:t>En effet les bases de données coûtent cher à construire. </a:t>
            </a:r>
            <a:endParaRPr/>
          </a:p>
          <a:p>
            <a:pPr indent="0" lvl="0" marL="0" rtl="0" algn="l">
              <a:spcBef>
                <a:spcPts val="0"/>
              </a:spcBef>
              <a:spcAft>
                <a:spcPts val="0"/>
              </a:spcAft>
              <a:buNone/>
            </a:pPr>
            <a:r>
              <a:rPr lang="en"/>
              <a:t>En général, les compagnie ne partagent la base de données, c'est donc un élément extrêmement précieux qu'il faut valoriser.</a:t>
            </a:r>
            <a:endParaRPr/>
          </a:p>
          <a:p>
            <a:pPr indent="0" lvl="0" marL="0" rtl="0" algn="l">
              <a:spcBef>
                <a:spcPts val="0"/>
              </a:spcBef>
              <a:spcAft>
                <a:spcPts val="0"/>
              </a:spcAft>
              <a:buNone/>
            </a:pPr>
            <a:r>
              <a:rPr lang="en"/>
              <a:t>De nombreuses générations de modèles vont être entraînée sur la même base de données. Il est donc important de maximiser leur impact.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8d9905618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techniques d’augmentation de données dépendent du domaine des données considéré. Nous allons tout d'abord nous intéresser aux augmentation de données de type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9" name="Google Shape;639;g138d9905618_0_1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38d9905618_0_10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38d9905618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Beaucoup de ses augmentations consistent à utiliser des méthodes de vision par ordinateur comme par exemple des changements géométriques la translation la rotation d'un angle aléatoire le retournement vertical ou horizontal le recadrage et le zoom. On va aussi utiliser des changements intensité tels que les changements de couleur de contraste de bruit ou l'effacement de zone </a:t>
            </a:r>
            <a:r>
              <a:rPr lang="en">
                <a:solidFill>
                  <a:schemeClr val="dk1"/>
                </a:solidFill>
              </a:rPr>
              <a:t>aléatoires</a:t>
            </a:r>
            <a:r>
              <a:rPr lang="en"/>
              <a:t> dans les images.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38d9905618_0_10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38d990561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Voici une illustration de certaines de ces augmentations.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L'image originale est un scanner du cerveau que l’on va pivoter, inversé translatée cisailler ect…</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8d9905618_0_1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8d9905618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 tous les cas on peut voir que, de la perspective d'un humain, l'image augmentée correspond à l'image originale. Néanmoins de la perspective d'une machine, chaque image n'est qu'un vecteur de pixels. Les vecteur qui correspondent à l’augmentation de l’image originale contiennent des valeurs complètement différentes. Ainsi pour un algorithme machine learning ces images sont a priori complètement différente. C'est donc l'objectif de l'augmentation de données de pousser l’algorithme à apprendre à prédire des valeurs similaires pour l’augmentation de la même image.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8d9905618_0_10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8d9905618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D'autres techniques d'augmentation plus sophistiqué ont récemment vu le jour.</a:t>
            </a:r>
            <a:endParaRPr/>
          </a:p>
          <a:p>
            <a:pPr indent="0" lvl="0" marL="0" rtl="0" algn="l">
              <a:spcBef>
                <a:spcPts val="0"/>
              </a:spcBef>
              <a:spcAft>
                <a:spcPts val="0"/>
              </a:spcAft>
              <a:buNone/>
            </a:pPr>
            <a:r>
              <a:rPr lang="en"/>
              <a:t>Elles sont basées sur des modèles génératifs C'est-à-dire des modèles de d'apprentissage automatique qui sont capables de générer les nouvelles données.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8d9905618_0_10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38d9905618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Les réseau antagoniste génératif sont entraîné sur un jeu de données afin de générer des exemple similaire au jeu de données d'entraînement.</a:t>
            </a:r>
            <a:endParaRPr>
              <a:solidFill>
                <a:schemeClr val="dk1"/>
              </a:solidFill>
            </a:endParaRPr>
          </a:p>
          <a:p>
            <a:pPr indent="0" lvl="0" marL="0" rtl="0" algn="l">
              <a:spcBef>
                <a:spcPts val="0"/>
              </a:spcBef>
              <a:spcAft>
                <a:spcPts val="0"/>
              </a:spcAft>
              <a:buNone/>
            </a:pPr>
            <a:r>
              <a:rPr lang="en">
                <a:solidFill>
                  <a:schemeClr val="dk1"/>
                </a:solidFill>
              </a:rPr>
              <a:t>L'idée est de mettre en compétition deux réseaux de neurones: un générateur et un discriminateur. Alors que le générateur essaie de générer des données similaires aux données d'entraînement, le discriminateur essaie de distinguer les images générées des images réelles. </a:t>
            </a:r>
            <a:endParaRPr>
              <a:solidFill>
                <a:schemeClr val="dk1"/>
              </a:solidFill>
            </a:endParaRPr>
          </a:p>
          <a:p>
            <a:pPr indent="0" lvl="0" marL="0" rtl="0" algn="l">
              <a:spcBef>
                <a:spcPts val="0"/>
              </a:spcBef>
              <a:spcAft>
                <a:spcPts val="0"/>
              </a:spcAft>
              <a:buNone/>
            </a:pPr>
            <a:r>
              <a:rPr lang="en">
                <a:solidFill>
                  <a:schemeClr val="dk1"/>
                </a:solidFill>
              </a:rPr>
              <a:t>À la fin de l'entraînement l'objectif est d'avoir un générateur qui génère de nouvelles images qui sont indistinguables des images réelles.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Ces nouvelles données générées peuvent ensuite être utilisées pour augmenter le jeu de données d’entraînement lors de l’entraînement d’un nouveau modèle.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8d9905618_0_1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8d9905618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Voici par exemple des images qui ont été synthétiquement générée avec un GAN.</a:t>
            </a:r>
            <a:endParaRPr/>
          </a:p>
          <a:p>
            <a:pPr indent="0" lvl="0" marL="0" rtl="0" algn="l">
              <a:spcBef>
                <a:spcPts val="0"/>
              </a:spcBef>
              <a:spcAft>
                <a:spcPts val="0"/>
              </a:spcAft>
              <a:buNone/>
            </a:pPr>
            <a:r>
              <a:rPr lang="en"/>
              <a:t>On peut se convaincre que ces images ont été générés en s'intéressant à certains détails de l'image. </a:t>
            </a:r>
            <a:endParaRPr/>
          </a:p>
          <a:p>
            <a:pPr indent="0" lvl="0" marL="0" rtl="0" algn="l">
              <a:spcBef>
                <a:spcPts val="0"/>
              </a:spcBef>
              <a:spcAft>
                <a:spcPts val="0"/>
              </a:spcAft>
              <a:buNone/>
            </a:pPr>
            <a:r>
              <a:rPr lang="en"/>
              <a:t>Par exemple dans les images de bus on peut voir que l'arrière-plan manque souvent de cohérence.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8d9905618_0_1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38d9905618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la même manière, les visages qui sont générés ici ne correspondent pas à des personnes réelles.</a:t>
            </a:r>
            <a:endParaRPr/>
          </a:p>
          <a:p>
            <a:pPr indent="0" lvl="0" marL="0" rtl="0" algn="l">
              <a:spcBef>
                <a:spcPts val="0"/>
              </a:spcBef>
              <a:spcAft>
                <a:spcPts val="0"/>
              </a:spcAft>
              <a:buNone/>
            </a:pPr>
            <a:r>
              <a:rPr lang="en"/>
              <a:t>On peut s'en convaincre en s'intéressant aux asymétries très marquées dans les visages générer ainsi que le manque de cohérence de l'arrière-plan.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Néanmoins les modèles génératif s'améliore d'année en année et de nos jours il est Vraiment difficile de distinguer une image réelle d’une image générée.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8f86b5fa9_0_29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38f86b5fa9_0_29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8d9905618_0_1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8d9905618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 transfert de style neuronal est un autre type de modèle génératif qui a pour but de changer le style d'une image. c'est donc en quelque sorte une technique d’augmentation qui ressemble beaucoup aux techniques standard de vision par ordinateur que l'on a vu précédemment. Néanmoins le transfert de style correspond à un changement complexe des caractéristiques de l'image, par exemple on pourrait choisir de transformer une photo en la manière dont un artiste aurait peint cette photo.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8d9905618_0_1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38d9905618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utilisant plusieurs images de style on peut augmenter chaque images du jeu de donné initial.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8d9905618_0_1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38d9905618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 est important de considérer les changements de style qui sont pertinents avec l'application considérée.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 exemple, il peut être important de changer les conditions météo dans une image donnée.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847f330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847f330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847f3303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847f3303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847f33037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847f33037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0587ae8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0587ae8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8d9905618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terminer cette capsule nous allons nous intéresser aux augmentations de données de type tabulaire. </a:t>
            </a:r>
            <a:endParaRPr/>
          </a:p>
        </p:txBody>
      </p:sp>
      <p:sp>
        <p:nvSpPr>
          <p:cNvPr id="766" name="Google Shape;766;g138d9905618_0_1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8d9905618_0_1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38d990561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des données de type tabulaire chaque colonne correspond à une catégorie. il est donc important de générer des nouveaux. qui respecte les contraintes relié à ces catégories. Par exemple il est important de ne pas générer des entrées avec un âge négatif.</a:t>
            </a:r>
            <a:endParaRPr/>
          </a:p>
          <a:p>
            <a:pPr indent="0" lvl="0" marL="0" rtl="0" algn="l">
              <a:spcBef>
                <a:spcPts val="0"/>
              </a:spcBef>
              <a:spcAft>
                <a:spcPts val="0"/>
              </a:spcAft>
              <a:buNone/>
            </a:pPr>
            <a:r>
              <a:rPr lang="en"/>
              <a:t>De plus, certaines colonnes peuvent être corrélées de manière complexe. Par exemple, il est peu probable que quelqu'un de très jeune soit marié  ou ait obtenu un diplôme universitaire.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38d9905618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38d9905618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méthodes classiques d'augmentation des données dans le cas tabulaire sont les méthodes SMOTE et ADASYN qui génèrent de nouveau points qui sont dans le voisinage des points deja existant.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existe aussi des méthodes basées sur des réseaux de neurones comme Tabular GAN qui utilise des réseaux antagonistes génératif pour générer des valeurs synthétiques ayant une distribution similaire aux données.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8f86b5fa9_0_299: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38f86b5fa9_0_299: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587ae85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0587ae85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38d9905618_0_1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38d9905618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Bien évidemment la meilleure augmentation reste l’ajout de vraies données.</a:t>
            </a:r>
            <a:endParaRPr/>
          </a:p>
          <a:p>
            <a:pPr indent="0" lvl="0" marL="0" rtl="0" algn="l">
              <a:spcBef>
                <a:spcPts val="0"/>
              </a:spcBef>
              <a:spcAft>
                <a:spcPts val="0"/>
              </a:spcAft>
              <a:buNone/>
            </a:pPr>
            <a:r>
              <a:rPr lang="en"/>
              <a:t>Néanmoins comme nous l'avons vu précédemment l’ajout de vraies données est parfois tres coûteux.  C’est dans de tels cas que l’on va utiliser l’augmentation dee données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38f86b5f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38f86b5f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8f86b5f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38f86b5f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38f86b5f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38f86b5f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38f86b5f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38f86b5f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38f86b5fa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38f86b5f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38f86b5f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38f86b5f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38f86b5f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38f86b5f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38f86b5fa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38f86b5f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8f86b5fa9_0_311:notes"/>
          <p:cNvSpPr txBox="1"/>
          <p:nvPr>
            <p:ph idx="1" type="body"/>
          </p:nvPr>
        </p:nvSpPr>
        <p:spPr>
          <a:xfrm>
            <a:off x="685797"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38f86b5fa9_0_311:notes"/>
          <p:cNvSpPr/>
          <p:nvPr>
            <p:ph idx="2" type="sldImg"/>
          </p:nvPr>
        </p:nvSpPr>
        <p:spPr>
          <a:xfrm>
            <a:off x="381190" y="68578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38d990561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38d990561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8d9905618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38d990561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C4587"/>
              </a:buClr>
              <a:buSzPts val="5200"/>
              <a:buFont typeface="Montserrat Medium"/>
              <a:buNone/>
              <a:defRPr sz="5200">
                <a:solidFill>
                  <a:srgbClr val="1C4587"/>
                </a:solidFill>
                <a:latin typeface="Montserrat Medium"/>
                <a:ea typeface="Montserrat Medium"/>
                <a:cs typeface="Montserrat Medium"/>
                <a:sym typeface="Montserra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section C">
  <p:cSld name="Page de section C">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39067" cy="5143500"/>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0" y="2776"/>
            <a:ext cx="9139068" cy="5140726"/>
          </a:xfrm>
          <a:prstGeom prst="rect">
            <a:avLst/>
          </a:prstGeom>
          <a:noFill/>
          <a:ln>
            <a:noFill/>
          </a:ln>
        </p:spPr>
      </p:pic>
      <p:pic>
        <p:nvPicPr>
          <p:cNvPr id="53" name="Google Shape;53;p13"/>
          <p:cNvPicPr preferRelativeResize="0"/>
          <p:nvPr/>
        </p:nvPicPr>
        <p:blipFill rotWithShape="1">
          <a:blip r:embed="rId4">
            <a:alphaModFix/>
          </a:blip>
          <a:srcRect b="0" l="0" r="0" t="0"/>
          <a:stretch/>
        </p:blipFill>
        <p:spPr>
          <a:xfrm>
            <a:off x="8040289" y="392907"/>
            <a:ext cx="692944" cy="692944"/>
          </a:xfrm>
          <a:prstGeom prst="rect">
            <a:avLst/>
          </a:prstGeom>
          <a:noFill/>
          <a:ln>
            <a:noFill/>
          </a:ln>
        </p:spPr>
      </p:pic>
      <p:pic>
        <p:nvPicPr>
          <p:cNvPr id="54" name="Google Shape;54;p13"/>
          <p:cNvPicPr preferRelativeResize="0"/>
          <p:nvPr/>
        </p:nvPicPr>
        <p:blipFill rotWithShape="1">
          <a:blip r:embed="rId5">
            <a:alphaModFix/>
          </a:blip>
          <a:srcRect b="0" l="0" r="0" t="0"/>
          <a:stretch/>
        </p:blipFill>
        <p:spPr>
          <a:xfrm>
            <a:off x="384062" y="4683738"/>
            <a:ext cx="260662" cy="57925"/>
          </a:xfrm>
          <a:prstGeom prst="rect">
            <a:avLst/>
          </a:prstGeom>
          <a:noFill/>
          <a:ln>
            <a:noFill/>
          </a:ln>
        </p:spPr>
      </p:pic>
      <p:sp>
        <p:nvSpPr>
          <p:cNvPr id="55" name="Google Shape;55;p13"/>
          <p:cNvSpPr txBox="1"/>
          <p:nvPr>
            <p:ph idx="1" type="body"/>
          </p:nvPr>
        </p:nvSpPr>
        <p:spPr>
          <a:xfrm>
            <a:off x="398059" y="1287625"/>
            <a:ext cx="5165400" cy="24510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500"/>
              </a:spcBef>
              <a:spcAft>
                <a:spcPts val="0"/>
              </a:spcAft>
              <a:buSzPts val="4100"/>
              <a:buNone/>
              <a:defRPr b="1" sz="4100">
                <a:solidFill>
                  <a:schemeClr val="lt1"/>
                </a:solidFill>
              </a:defRPr>
            </a:lvl1pPr>
            <a:lvl2pPr indent="-317500" lvl="1" marL="914400" rtl="0" algn="l">
              <a:lnSpc>
                <a:spcPct val="90000"/>
              </a:lnSpc>
              <a:spcBef>
                <a:spcPts val="1200"/>
              </a:spcBef>
              <a:spcAft>
                <a:spcPts val="0"/>
              </a:spcAft>
              <a:buSzPts val="14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ert" type="obj">
  <p:cSld name="OBJECT">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0" y="-4234"/>
            <a:ext cx="9144004" cy="5147735"/>
          </a:xfrm>
          <a:prstGeom prst="rect">
            <a:avLst/>
          </a:prstGeom>
          <a:noFill/>
          <a:ln>
            <a:noFill/>
          </a:ln>
        </p:spPr>
      </p:pic>
      <p:sp>
        <p:nvSpPr>
          <p:cNvPr id="58" name="Google Shape;58;p14"/>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3000"/>
              <a:buFont typeface="Century Gothic"/>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1" type="body"/>
          </p:nvPr>
        </p:nvSpPr>
        <p:spPr>
          <a:xfrm>
            <a:off x="392906" y="1962923"/>
            <a:ext cx="8357100" cy="23391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500"/>
              </a:spcBef>
              <a:spcAft>
                <a:spcPts val="0"/>
              </a:spcAft>
              <a:buSzPts val="1400"/>
              <a:buChar char="●"/>
              <a:defRPr/>
            </a:lvl1pPr>
            <a:lvl2pPr indent="-342900" lvl="1" marL="914400" rtl="0" algn="l">
              <a:lnSpc>
                <a:spcPct val="90000"/>
              </a:lnSpc>
              <a:spcBef>
                <a:spcPts val="1200"/>
              </a:spcBef>
              <a:spcAft>
                <a:spcPts val="0"/>
              </a:spcAft>
              <a:buClr>
                <a:schemeClr val="accent1"/>
              </a:buClr>
              <a:buSzPts val="18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he">
  <p:cSld name="Blanche">
    <p:spTree>
      <p:nvGrpSpPr>
        <p:cNvPr id="60" name="Shape 60"/>
        <p:cNvGrpSpPr/>
        <p:nvPr/>
      </p:nvGrpSpPr>
      <p:grpSpPr>
        <a:xfrm>
          <a:off x="0" y="0"/>
          <a:ext cx="0" cy="0"/>
          <a:chOff x="0" y="0"/>
          <a:chExt cx="0" cy="0"/>
        </a:xfrm>
      </p:grpSpPr>
      <p:sp>
        <p:nvSpPr>
          <p:cNvPr id="61" name="Google Shape;61;p1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C4587"/>
              </a:buClr>
              <a:buSzPts val="3600"/>
              <a:buFont typeface="Montserrat Medium"/>
              <a:buNone/>
              <a:defRPr sz="3600">
                <a:solidFill>
                  <a:srgbClr val="1C4587"/>
                </a:solidFill>
                <a:latin typeface="Montserrat Medium"/>
                <a:ea typeface="Montserrat Medium"/>
                <a:cs typeface="Montserrat Medium"/>
                <a:sym typeface="Montserra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C4587"/>
              </a:buClr>
              <a:buSzPts val="2800"/>
              <a:buFont typeface="Montserrat Medium"/>
              <a:buNone/>
              <a:defRPr>
                <a:solidFill>
                  <a:srgbClr val="1C4587"/>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Century Gothic"/>
              <a:buChar char="●"/>
              <a:defRPr>
                <a:latin typeface="Century Gothic"/>
                <a:ea typeface="Century Gothic"/>
                <a:cs typeface="Century Gothic"/>
                <a:sym typeface="Century Gothic"/>
              </a:defRPr>
            </a:lvl1pPr>
            <a:lvl2pPr indent="-317500" lvl="1" marL="914400">
              <a:spcBef>
                <a:spcPts val="0"/>
              </a:spcBef>
              <a:spcAft>
                <a:spcPts val="0"/>
              </a:spcAft>
              <a:buSzPts val="1400"/>
              <a:buFont typeface="Century Gothic"/>
              <a:buChar char="○"/>
              <a:defRPr>
                <a:latin typeface="Century Gothic"/>
                <a:ea typeface="Century Gothic"/>
                <a:cs typeface="Century Gothic"/>
                <a:sym typeface="Century Gothic"/>
              </a:defRPr>
            </a:lvl2pPr>
            <a:lvl3pPr indent="-317500" lvl="2" marL="1371600">
              <a:spcBef>
                <a:spcPts val="0"/>
              </a:spcBef>
              <a:spcAft>
                <a:spcPts val="0"/>
              </a:spcAft>
              <a:buSzPts val="1400"/>
              <a:buFont typeface="Century Gothic"/>
              <a:buChar char="■"/>
              <a:defRPr>
                <a:latin typeface="Century Gothic"/>
                <a:ea typeface="Century Gothic"/>
                <a:cs typeface="Century Gothic"/>
                <a:sym typeface="Century Gothic"/>
              </a:defRPr>
            </a:lvl3pPr>
            <a:lvl4pPr indent="-317500" lvl="3" marL="1828800">
              <a:spcBef>
                <a:spcPts val="0"/>
              </a:spcBef>
              <a:spcAft>
                <a:spcPts val="0"/>
              </a:spcAft>
              <a:buSzPts val="1400"/>
              <a:buFont typeface="Century Gothic"/>
              <a:buChar char="●"/>
              <a:defRPr>
                <a:latin typeface="Century Gothic"/>
                <a:ea typeface="Century Gothic"/>
                <a:cs typeface="Century Gothic"/>
                <a:sym typeface="Century Gothic"/>
              </a:defRPr>
            </a:lvl4pPr>
            <a:lvl5pPr indent="-317500" lvl="4" marL="2286000">
              <a:spcBef>
                <a:spcPts val="0"/>
              </a:spcBef>
              <a:spcAft>
                <a:spcPts val="0"/>
              </a:spcAft>
              <a:buSzPts val="1400"/>
              <a:buFont typeface="Century Gothic"/>
              <a:buChar char="○"/>
              <a:defRPr>
                <a:latin typeface="Century Gothic"/>
                <a:ea typeface="Century Gothic"/>
                <a:cs typeface="Century Gothic"/>
                <a:sym typeface="Century Gothic"/>
              </a:defRPr>
            </a:lvl5pPr>
            <a:lvl6pPr indent="-317500" lvl="5" marL="2743200">
              <a:spcBef>
                <a:spcPts val="0"/>
              </a:spcBef>
              <a:spcAft>
                <a:spcPts val="0"/>
              </a:spcAft>
              <a:buSzPts val="1400"/>
              <a:buFont typeface="Century Gothic"/>
              <a:buChar char="■"/>
              <a:defRPr>
                <a:latin typeface="Century Gothic"/>
                <a:ea typeface="Century Gothic"/>
                <a:cs typeface="Century Gothic"/>
                <a:sym typeface="Century Gothic"/>
              </a:defRPr>
            </a:lvl6pPr>
            <a:lvl7pPr indent="-317500" lvl="6" marL="3200400">
              <a:spcBef>
                <a:spcPts val="0"/>
              </a:spcBef>
              <a:spcAft>
                <a:spcPts val="0"/>
              </a:spcAft>
              <a:buSzPts val="1400"/>
              <a:buFont typeface="Century Gothic"/>
              <a:buChar char="●"/>
              <a:defRPr>
                <a:latin typeface="Century Gothic"/>
                <a:ea typeface="Century Gothic"/>
                <a:cs typeface="Century Gothic"/>
                <a:sym typeface="Century Gothic"/>
              </a:defRPr>
            </a:lvl7pPr>
            <a:lvl8pPr indent="-317500" lvl="7" marL="3657600">
              <a:spcBef>
                <a:spcPts val="0"/>
              </a:spcBef>
              <a:spcAft>
                <a:spcPts val="0"/>
              </a:spcAft>
              <a:buSzPts val="1400"/>
              <a:buFont typeface="Century Gothic"/>
              <a:buChar char="○"/>
              <a:defRPr>
                <a:latin typeface="Century Gothic"/>
                <a:ea typeface="Century Gothic"/>
                <a:cs typeface="Century Gothic"/>
                <a:sym typeface="Century Gothic"/>
              </a:defRPr>
            </a:lvl8pPr>
            <a:lvl9pPr indent="-317500" lvl="8" marL="4114800">
              <a:spcBef>
                <a:spcPts val="0"/>
              </a:spcBef>
              <a:spcAft>
                <a:spcPts val="0"/>
              </a:spcAft>
              <a:buSzPts val="1400"/>
              <a:buFont typeface="Century Gothic"/>
              <a:buChar char="■"/>
              <a:defRPr>
                <a:latin typeface="Century Gothic"/>
                <a:ea typeface="Century Gothic"/>
                <a:cs typeface="Century Gothic"/>
                <a:sym typeface="Century Gothic"/>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zicokolter.com/" TargetMode="External"/><Relationship Id="rId4" Type="http://schemas.openxmlformats.org/officeDocument/2006/relationships/hyperlink" Target="https://ift6758.github.io/lectures/tidy.pdf" TargetMode="External"/><Relationship Id="rId5" Type="http://schemas.openxmlformats.org/officeDocument/2006/relationships/hyperlink" Target="https://observablehq.com/@krisrs1128?page=2&amp;tab=notebooks&amp;type=public" TargetMode="External"/><Relationship Id="rId6" Type="http://schemas.openxmlformats.org/officeDocument/2006/relationships/hyperlink" Target="https://observablehq.com/@jhelum-c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desmos.com/calculator/fvgwc8ogvr"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s231n.stanford.edu/slides/2023/lecture_7.pdf" TargetMode="Externa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3.jpg"/><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8.jpg"/><Relationship Id="rId4" Type="http://schemas.openxmlformats.org/officeDocument/2006/relationships/image" Target="../media/image57.png"/><Relationship Id="rId5"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77.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87.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7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85.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7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9.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1.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9.png"/><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9.pn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Cours 8</a:t>
            </a:r>
            <a:r>
              <a:rPr lang="en">
                <a:latin typeface="Montserrat"/>
                <a:ea typeface="Montserrat"/>
                <a:cs typeface="Montserrat"/>
                <a:sym typeface="Montserrat"/>
              </a:rPr>
              <a:t>: Ingénierie des caractéristiques</a:t>
            </a:r>
            <a:endParaRPr sz="3300">
              <a:latin typeface="Montserrat"/>
              <a:ea typeface="Montserrat"/>
              <a:cs typeface="Montserrat"/>
              <a:sym typeface="Montserrat"/>
            </a:endParaRPr>
          </a:p>
        </p:txBody>
      </p:sp>
      <p:sp>
        <p:nvSpPr>
          <p:cNvPr id="67" name="Google Shape;67;p16"/>
          <p:cNvSpPr txBox="1"/>
          <p:nvPr>
            <p:ph idx="1" type="subTitle"/>
          </p:nvPr>
        </p:nvSpPr>
        <p:spPr>
          <a:xfrm>
            <a:off x="311700" y="2834125"/>
            <a:ext cx="8520600" cy="12645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Prof: Gauthier Gidel </a:t>
            </a:r>
            <a:endParaRPr/>
          </a:p>
          <a:p>
            <a:pPr indent="0" lvl="0" marL="0" rtl="0" algn="ctr">
              <a:spcBef>
                <a:spcPts val="0"/>
              </a:spcBef>
              <a:spcAft>
                <a:spcPts val="0"/>
              </a:spcAft>
              <a:buNone/>
            </a:pPr>
            <a:r>
              <a:rPr lang="en"/>
              <a:t>25 Septembre 2024</a:t>
            </a:r>
            <a:br>
              <a:rPr lang="en"/>
            </a:br>
            <a:r>
              <a:rPr lang="en" sz="1348"/>
              <a:t>(some of the material inspired from slides from </a:t>
            </a:r>
            <a:r>
              <a:rPr lang="en" sz="1348" u="sng">
                <a:solidFill>
                  <a:schemeClr val="hlink"/>
                </a:solidFill>
                <a:hlinkClick r:id="rId3"/>
              </a:rPr>
              <a:t>Zico Kolter</a:t>
            </a:r>
            <a:r>
              <a:rPr lang="en" sz="1348"/>
              <a:t>,</a:t>
            </a:r>
            <a:r>
              <a:rPr lang="en" sz="1400"/>
              <a:t> </a:t>
            </a:r>
            <a:r>
              <a:rPr lang="en" sz="1400" u="sng">
                <a:solidFill>
                  <a:schemeClr val="accent5"/>
                </a:solidFill>
                <a:hlinkClick r:id="rId4">
                  <a:extLst>
                    <a:ext uri="{A12FA001-AC4F-418D-AE19-62706E023703}">
                      <ahyp:hlinkClr val="tx"/>
                    </a:ext>
                  </a:extLst>
                </a:hlinkClick>
              </a:rPr>
              <a:t>Golnoosh Faradi</a:t>
            </a:r>
            <a:r>
              <a:rPr lang="en" sz="1400"/>
              <a:t>, </a:t>
            </a:r>
            <a:r>
              <a:rPr lang="en" sz="1400" u="sng">
                <a:solidFill>
                  <a:schemeClr val="accent5"/>
                </a:solidFill>
                <a:hlinkClick r:id="rId5">
                  <a:extLst>
                    <a:ext uri="{A12FA001-AC4F-418D-AE19-62706E023703}">
                      <ahyp:hlinkClr val="tx"/>
                    </a:ext>
                  </a:extLst>
                </a:hlinkClick>
              </a:rPr>
              <a:t>Kris Sankaran</a:t>
            </a:r>
            <a:r>
              <a:rPr lang="en" sz="1400"/>
              <a:t> and </a:t>
            </a:r>
            <a:r>
              <a:rPr lang="en" sz="1400" u="sng">
                <a:solidFill>
                  <a:schemeClr val="accent5"/>
                </a:solidFill>
                <a:hlinkClick r:id="rId6">
                  <a:extLst>
                    <a:ext uri="{A12FA001-AC4F-418D-AE19-62706E023703}">
                      <ahyp:hlinkClr val="tx"/>
                    </a:ext>
                  </a:extLst>
                </a:hlinkClick>
              </a:rPr>
              <a:t>Jhelum Chakravorty</a:t>
            </a:r>
            <a:r>
              <a:rPr lang="en" sz="1400">
                <a:solidFill>
                  <a:schemeClr val="dk1"/>
                </a:solidFill>
              </a:rPr>
              <a:t>)</a:t>
            </a:r>
            <a:endParaRPr sz="1400">
              <a:solidFill>
                <a:schemeClr val="dk1"/>
              </a:solidFill>
            </a:endParaRPr>
          </a:p>
          <a:p>
            <a:pPr indent="0" lvl="0" marL="0" rtl="0" algn="ctr">
              <a:spcBef>
                <a:spcPts val="0"/>
              </a:spcBef>
              <a:spcAft>
                <a:spcPts val="0"/>
              </a:spcAft>
              <a:buNone/>
            </a:pPr>
            <a:r>
              <a:t/>
            </a:r>
            <a:endParaRPr sz="1348"/>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Encodage moyen cible</a:t>
            </a:r>
            <a:endParaRPr/>
          </a:p>
        </p:txBody>
      </p:sp>
      <p:sp>
        <p:nvSpPr>
          <p:cNvPr id="160" name="Google Shape;160;p25"/>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61" name="Google Shape;161;p25"/>
          <p:cNvSpPr txBox="1"/>
          <p:nvPr/>
        </p:nvSpPr>
        <p:spPr>
          <a:xfrm>
            <a:off x="1009055" y="1379637"/>
            <a:ext cx="72072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Au lieu d'encoder des variables catégoriques et d'augmenter le nombre de caractéristiques, nous pouvons encoder chaque niveau comme la moyenne de la réponse.</a:t>
            </a:r>
            <a:endParaRPr sz="1500">
              <a:latin typeface="Trebuchet MS"/>
              <a:ea typeface="Trebuchet MS"/>
              <a:cs typeface="Trebuchet MS"/>
              <a:sym typeface="Trebuchet MS"/>
            </a:endParaRPr>
          </a:p>
        </p:txBody>
      </p:sp>
      <p:pic>
        <p:nvPicPr>
          <p:cNvPr id="162" name="Google Shape;162;p25"/>
          <p:cNvPicPr preferRelativeResize="0"/>
          <p:nvPr/>
        </p:nvPicPr>
        <p:blipFill rotWithShape="1">
          <a:blip r:embed="rId3">
            <a:alphaModFix/>
          </a:blip>
          <a:srcRect b="0" l="0" r="0" t="0"/>
          <a:stretch/>
        </p:blipFill>
        <p:spPr>
          <a:xfrm>
            <a:off x="895958" y="2244721"/>
            <a:ext cx="5458191" cy="1758505"/>
          </a:xfrm>
          <a:prstGeom prst="rect">
            <a:avLst/>
          </a:prstGeom>
          <a:noFill/>
          <a:ln>
            <a:noFill/>
          </a:ln>
        </p:spPr>
      </p:pic>
      <p:sp>
        <p:nvSpPr>
          <p:cNvPr id="163" name="Google Shape;163;p25"/>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5"/>
          <p:cNvSpPr txBox="1"/>
          <p:nvPr/>
        </p:nvSpPr>
        <p:spPr>
          <a:xfrm>
            <a:off x="689375" y="4068375"/>
            <a:ext cx="6172200" cy="72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Idée : Donner directement les informations pertinentes au modèle ! Problème : peut conduire à du surapprentissage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70" name="Google Shape;170;p26"/>
          <p:cNvSpPr txBox="1"/>
          <p:nvPr/>
        </p:nvSpPr>
        <p:spPr>
          <a:xfrm>
            <a:off x="1009055" y="1379637"/>
            <a:ext cx="71667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Il est préférable de calculer la moyenne pondérée de la moyenne globale de l'ensemble d'apprentissage et de la moyenne du niveau :</a:t>
            </a:r>
            <a:endParaRPr sz="1500">
              <a:latin typeface="Trebuchet MS"/>
              <a:ea typeface="Trebuchet MS"/>
              <a:cs typeface="Trebuchet MS"/>
              <a:sym typeface="Trebuchet MS"/>
            </a:endParaRPr>
          </a:p>
        </p:txBody>
      </p:sp>
      <p:sp>
        <p:nvSpPr>
          <p:cNvPr id="171" name="Google Shape;171;p26"/>
          <p:cNvSpPr txBox="1"/>
          <p:nvPr/>
        </p:nvSpPr>
        <p:spPr>
          <a:xfrm>
            <a:off x="696516" y="2954834"/>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72" name="Google Shape;172;p26"/>
          <p:cNvSpPr txBox="1"/>
          <p:nvPr/>
        </p:nvSpPr>
        <p:spPr>
          <a:xfrm>
            <a:off x="1009055" y="3000375"/>
            <a:ext cx="7385400" cy="935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Les pondérations sont basées sur la fréquence des niveaux, c'est-à-dire que si une catégorie n'apparaît que quelques fois dans l'ensemble de données, sa valeur codée sera proche de la moyenne globale au lieu de la moyenne de ce niveau.</a:t>
            </a:r>
            <a:endParaRPr sz="1500">
              <a:latin typeface="Trebuchet MS"/>
              <a:ea typeface="Trebuchet MS"/>
              <a:cs typeface="Trebuchet MS"/>
              <a:sym typeface="Trebuchet MS"/>
            </a:endParaRPr>
          </a:p>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n : nombre d'exemple dans la catégorie</a:t>
            </a:r>
            <a:endParaRPr sz="1500">
              <a:latin typeface="Trebuchet MS"/>
              <a:ea typeface="Trebuchet MS"/>
              <a:cs typeface="Trebuchet MS"/>
              <a:sym typeface="Trebuchet MS"/>
            </a:endParaRPr>
          </a:p>
        </p:txBody>
      </p:sp>
      <p:sp>
        <p:nvSpPr>
          <p:cNvPr id="173" name="Google Shape;173;p26"/>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Encodage moyen cible</a:t>
            </a:r>
            <a:endParaRPr/>
          </a:p>
        </p:txBody>
      </p:sp>
      <p:pic>
        <p:nvPicPr>
          <p:cNvPr id="174" name="Google Shape;174;p26"/>
          <p:cNvPicPr preferRelativeResize="0"/>
          <p:nvPr/>
        </p:nvPicPr>
        <p:blipFill rotWithShape="1">
          <a:blip r:embed="rId3">
            <a:alphaModFix/>
          </a:blip>
          <a:srcRect b="0" l="0" r="0" t="0"/>
          <a:stretch/>
        </p:blipFill>
        <p:spPr>
          <a:xfrm>
            <a:off x="1226611" y="2116702"/>
            <a:ext cx="4674691" cy="264542"/>
          </a:xfrm>
          <a:prstGeom prst="rect">
            <a:avLst/>
          </a:prstGeom>
          <a:noFill/>
          <a:ln>
            <a:noFill/>
          </a:ln>
        </p:spPr>
      </p:pic>
      <p:sp>
        <p:nvSpPr>
          <p:cNvPr id="175" name="Google Shape;175;p26"/>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1079500" lvl="0" marL="1092200" marR="0" rtl="0" algn="l">
              <a:lnSpc>
                <a:spcPct val="122000"/>
              </a:lnSpc>
              <a:spcBef>
                <a:spcPts val="0"/>
              </a:spcBef>
              <a:spcAft>
                <a:spcPts val="0"/>
              </a:spcAft>
              <a:buNone/>
            </a:pPr>
            <a:r>
              <a:rPr lang="en"/>
              <a:t>Codage moyen cible Fonction de lissage 𝝀</a:t>
            </a:r>
            <a:endParaRPr/>
          </a:p>
        </p:txBody>
      </p:sp>
      <p:pic>
        <p:nvPicPr>
          <p:cNvPr id="181" name="Google Shape;181;p27">
            <a:hlinkClick r:id="rId3"/>
          </p:cNvPr>
          <p:cNvPicPr preferRelativeResize="0"/>
          <p:nvPr/>
        </p:nvPicPr>
        <p:blipFill rotWithShape="1">
          <a:blip r:embed="rId4">
            <a:alphaModFix/>
          </a:blip>
          <a:srcRect b="0" l="0" r="0" t="0"/>
          <a:stretch/>
        </p:blipFill>
        <p:spPr>
          <a:xfrm>
            <a:off x="1092170" y="1572367"/>
            <a:ext cx="5167152" cy="2440837"/>
          </a:xfrm>
          <a:prstGeom prst="rect">
            <a:avLst/>
          </a:prstGeom>
          <a:noFill/>
          <a:ln>
            <a:noFill/>
          </a:ln>
        </p:spPr>
      </p:pic>
      <p:sp>
        <p:nvSpPr>
          <p:cNvPr id="182" name="Google Shape;182;p27"/>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1079500" lvl="0" marL="1092200" marR="0" rtl="0" algn="l">
              <a:lnSpc>
                <a:spcPct val="122000"/>
              </a:lnSpc>
              <a:spcBef>
                <a:spcPts val="0"/>
              </a:spcBef>
              <a:spcAft>
                <a:spcPts val="0"/>
              </a:spcAft>
              <a:buNone/>
            </a:pPr>
            <a:r>
              <a:rPr lang="en"/>
              <a:t>Codage moyen cible Lissage</a:t>
            </a:r>
            <a:endParaRPr/>
          </a:p>
        </p:txBody>
      </p:sp>
      <p:pic>
        <p:nvPicPr>
          <p:cNvPr id="188" name="Google Shape;188;p28"/>
          <p:cNvPicPr preferRelativeResize="0"/>
          <p:nvPr/>
        </p:nvPicPr>
        <p:blipFill rotWithShape="1">
          <a:blip r:embed="rId3">
            <a:alphaModFix/>
          </a:blip>
          <a:srcRect b="0" l="0" r="0" t="0"/>
          <a:stretch/>
        </p:blipFill>
        <p:spPr>
          <a:xfrm>
            <a:off x="724082" y="1345027"/>
            <a:ext cx="5960578" cy="2945094"/>
          </a:xfrm>
          <a:prstGeom prst="rect">
            <a:avLst/>
          </a:prstGeom>
          <a:noFill/>
          <a:ln>
            <a:noFill/>
          </a:ln>
        </p:spPr>
      </p:pic>
      <p:sp>
        <p:nvSpPr>
          <p:cNvPr id="189" name="Google Shape;189;p28"/>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marR="0" rtl="0" algn="l">
              <a:lnSpc>
                <a:spcPct val="122000"/>
              </a:lnSpc>
              <a:spcBef>
                <a:spcPts val="0"/>
              </a:spcBef>
              <a:spcAft>
                <a:spcPts val="0"/>
              </a:spcAft>
              <a:buNone/>
            </a:pPr>
            <a:r>
              <a:rPr lang="en"/>
              <a:t>Encodage moyen ciblé: schéma leave-one-out</a:t>
            </a:r>
            <a:endParaRPr/>
          </a:p>
        </p:txBody>
      </p:sp>
      <p:sp>
        <p:nvSpPr>
          <p:cNvPr id="195" name="Google Shape;195;p29"/>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96" name="Google Shape;196;p29"/>
          <p:cNvSpPr txBox="1"/>
          <p:nvPr/>
        </p:nvSpPr>
        <p:spPr>
          <a:xfrm>
            <a:off x="1009055" y="1379637"/>
            <a:ext cx="53685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Pour éviter le surapprentissage, nous pourrions utiliser le schéma leave-one-out</a:t>
            </a:r>
            <a:endParaRPr sz="1500">
              <a:latin typeface="Trebuchet MS"/>
              <a:ea typeface="Trebuchet MS"/>
              <a:cs typeface="Trebuchet MS"/>
              <a:sym typeface="Trebuchet MS"/>
            </a:endParaRPr>
          </a:p>
        </p:txBody>
      </p:sp>
      <p:pic>
        <p:nvPicPr>
          <p:cNvPr id="197" name="Google Shape;197;p29"/>
          <p:cNvPicPr preferRelativeResize="0"/>
          <p:nvPr/>
        </p:nvPicPr>
        <p:blipFill rotWithShape="1">
          <a:blip r:embed="rId3">
            <a:alphaModFix/>
          </a:blip>
          <a:srcRect b="0" l="0" r="0" t="0"/>
          <a:stretch/>
        </p:blipFill>
        <p:spPr>
          <a:xfrm>
            <a:off x="918043" y="2100862"/>
            <a:ext cx="5220019" cy="1980102"/>
          </a:xfrm>
          <a:prstGeom prst="rect">
            <a:avLst/>
          </a:prstGeom>
          <a:noFill/>
          <a:ln>
            <a:noFill/>
          </a:ln>
        </p:spPr>
      </p:pic>
      <p:sp>
        <p:nvSpPr>
          <p:cNvPr id="198" name="Google Shape;198;p29"/>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marR="0" rtl="0" algn="l">
              <a:lnSpc>
                <a:spcPct val="122000"/>
              </a:lnSpc>
              <a:spcBef>
                <a:spcPts val="0"/>
              </a:spcBef>
              <a:spcAft>
                <a:spcPts val="0"/>
              </a:spcAft>
              <a:buNone/>
            </a:pPr>
            <a:r>
              <a:rPr lang="en"/>
              <a:t>Cible moyenne encodage schéma leave-one-out</a:t>
            </a:r>
            <a:endParaRPr/>
          </a:p>
        </p:txBody>
      </p:sp>
      <p:sp>
        <p:nvSpPr>
          <p:cNvPr id="204" name="Google Shape;204;p30"/>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05" name="Google Shape;205;p30"/>
          <p:cNvSpPr txBox="1"/>
          <p:nvPr/>
        </p:nvSpPr>
        <p:spPr>
          <a:xfrm>
            <a:off x="1009055" y="1379637"/>
            <a:ext cx="53685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Pour éviter le surajustement, nous pourrions utiliser le schéma leave-one-out</a:t>
            </a:r>
            <a:endParaRPr sz="1500">
              <a:latin typeface="Trebuchet MS"/>
              <a:ea typeface="Trebuchet MS"/>
              <a:cs typeface="Trebuchet MS"/>
              <a:sym typeface="Trebuchet MS"/>
            </a:endParaRPr>
          </a:p>
        </p:txBody>
      </p:sp>
      <p:pic>
        <p:nvPicPr>
          <p:cNvPr id="206" name="Google Shape;206;p30"/>
          <p:cNvPicPr preferRelativeResize="0"/>
          <p:nvPr/>
        </p:nvPicPr>
        <p:blipFill rotWithShape="1">
          <a:blip r:embed="rId3">
            <a:alphaModFix/>
          </a:blip>
          <a:srcRect b="0" l="0" r="0" t="0"/>
          <a:stretch/>
        </p:blipFill>
        <p:spPr>
          <a:xfrm>
            <a:off x="1010816" y="2060371"/>
            <a:ext cx="5216832" cy="1978893"/>
          </a:xfrm>
          <a:prstGeom prst="rect">
            <a:avLst/>
          </a:prstGeom>
          <a:noFill/>
          <a:ln>
            <a:noFill/>
          </a:ln>
        </p:spPr>
      </p:pic>
      <p:sp>
        <p:nvSpPr>
          <p:cNvPr id="207" name="Google Shape;207;p30"/>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marR="0" rtl="0" algn="l">
              <a:lnSpc>
                <a:spcPct val="122000"/>
              </a:lnSpc>
              <a:spcBef>
                <a:spcPts val="0"/>
              </a:spcBef>
              <a:spcAft>
                <a:spcPts val="0"/>
              </a:spcAft>
              <a:buNone/>
            </a:pPr>
            <a:r>
              <a:rPr lang="en"/>
              <a:t>Cible moyenne encodage schéma leave-one-out</a:t>
            </a:r>
            <a:endParaRPr/>
          </a:p>
        </p:txBody>
      </p:sp>
      <p:sp>
        <p:nvSpPr>
          <p:cNvPr id="213" name="Google Shape;213;p31"/>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14" name="Google Shape;214;p31"/>
          <p:cNvSpPr txBox="1"/>
          <p:nvPr/>
        </p:nvSpPr>
        <p:spPr>
          <a:xfrm>
            <a:off x="1009055" y="1379637"/>
            <a:ext cx="53685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Pour éviter le surajustement, nous pourrions utiliser le schéma leave-one-out</a:t>
            </a:r>
            <a:endParaRPr sz="1500">
              <a:latin typeface="Trebuchet MS"/>
              <a:ea typeface="Trebuchet MS"/>
              <a:cs typeface="Trebuchet MS"/>
              <a:sym typeface="Trebuchet MS"/>
            </a:endParaRPr>
          </a:p>
        </p:txBody>
      </p:sp>
      <p:pic>
        <p:nvPicPr>
          <p:cNvPr id="215" name="Google Shape;215;p31"/>
          <p:cNvPicPr preferRelativeResize="0"/>
          <p:nvPr/>
        </p:nvPicPr>
        <p:blipFill rotWithShape="1">
          <a:blip r:embed="rId3">
            <a:alphaModFix/>
          </a:blip>
          <a:srcRect b="0" l="0" r="0" t="0"/>
          <a:stretch/>
        </p:blipFill>
        <p:spPr>
          <a:xfrm>
            <a:off x="948405" y="2130027"/>
            <a:ext cx="5289355" cy="2006403"/>
          </a:xfrm>
          <a:prstGeom prst="rect">
            <a:avLst/>
          </a:prstGeom>
          <a:noFill/>
          <a:ln>
            <a:noFill/>
          </a:ln>
        </p:spPr>
      </p:pic>
      <p:sp>
        <p:nvSpPr>
          <p:cNvPr id="216" name="Google Shape;216;p31"/>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marR="0" rtl="0" algn="l">
              <a:lnSpc>
                <a:spcPct val="122000"/>
              </a:lnSpc>
              <a:spcBef>
                <a:spcPts val="0"/>
              </a:spcBef>
              <a:spcAft>
                <a:spcPts val="0"/>
              </a:spcAft>
              <a:buNone/>
            </a:pPr>
            <a:r>
              <a:rPr lang="en"/>
              <a:t>Cible moyenne encodage schéma leave-one-out</a:t>
            </a:r>
            <a:endParaRPr/>
          </a:p>
        </p:txBody>
      </p:sp>
      <p:sp>
        <p:nvSpPr>
          <p:cNvPr id="222" name="Google Shape;222;p32"/>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23" name="Google Shape;223;p32"/>
          <p:cNvSpPr txBox="1"/>
          <p:nvPr/>
        </p:nvSpPr>
        <p:spPr>
          <a:xfrm>
            <a:off x="1009055" y="1379637"/>
            <a:ext cx="53685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Pour éviter le surajustement, nous pourrions utiliser le schéma leave-one-out</a:t>
            </a:r>
            <a:endParaRPr sz="1500">
              <a:latin typeface="Trebuchet MS"/>
              <a:ea typeface="Trebuchet MS"/>
              <a:cs typeface="Trebuchet MS"/>
              <a:sym typeface="Trebuchet MS"/>
            </a:endParaRPr>
          </a:p>
        </p:txBody>
      </p:sp>
      <p:pic>
        <p:nvPicPr>
          <p:cNvPr id="224" name="Google Shape;224;p32"/>
          <p:cNvPicPr preferRelativeResize="0"/>
          <p:nvPr/>
        </p:nvPicPr>
        <p:blipFill rotWithShape="1">
          <a:blip r:embed="rId3">
            <a:alphaModFix/>
          </a:blip>
          <a:srcRect b="0" l="0" r="0" t="0"/>
          <a:stretch/>
        </p:blipFill>
        <p:spPr>
          <a:xfrm>
            <a:off x="1139595" y="2106792"/>
            <a:ext cx="4979620" cy="1888912"/>
          </a:xfrm>
          <a:prstGeom prst="rect">
            <a:avLst/>
          </a:prstGeom>
          <a:noFill/>
          <a:ln>
            <a:noFill/>
          </a:ln>
        </p:spPr>
      </p:pic>
      <p:sp>
        <p:nvSpPr>
          <p:cNvPr id="225" name="Google Shape;225;p32"/>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marR="0" rtl="0" algn="l">
              <a:lnSpc>
                <a:spcPct val="122000"/>
              </a:lnSpc>
              <a:spcBef>
                <a:spcPts val="0"/>
              </a:spcBef>
              <a:spcAft>
                <a:spcPts val="0"/>
              </a:spcAft>
              <a:buNone/>
            </a:pPr>
            <a:r>
              <a:rPr lang="en"/>
              <a:t>Cible moyenne encodage schéma leave-one-out</a:t>
            </a:r>
            <a:endParaRPr/>
          </a:p>
        </p:txBody>
      </p:sp>
      <p:sp>
        <p:nvSpPr>
          <p:cNvPr id="231" name="Google Shape;231;p33"/>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32" name="Google Shape;232;p33"/>
          <p:cNvSpPr txBox="1"/>
          <p:nvPr/>
        </p:nvSpPr>
        <p:spPr>
          <a:xfrm>
            <a:off x="1009055" y="1379637"/>
            <a:ext cx="53685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Pour éviter le surajustement, nous pourrions utiliser le schéma leave-one-out</a:t>
            </a:r>
            <a:endParaRPr sz="1500">
              <a:latin typeface="Trebuchet MS"/>
              <a:ea typeface="Trebuchet MS"/>
              <a:cs typeface="Trebuchet MS"/>
              <a:sym typeface="Trebuchet MS"/>
            </a:endParaRPr>
          </a:p>
        </p:txBody>
      </p:sp>
      <p:pic>
        <p:nvPicPr>
          <p:cNvPr id="233" name="Google Shape;233;p33"/>
          <p:cNvPicPr preferRelativeResize="0"/>
          <p:nvPr/>
        </p:nvPicPr>
        <p:blipFill rotWithShape="1">
          <a:blip r:embed="rId3">
            <a:alphaModFix/>
          </a:blip>
          <a:srcRect b="0" l="0" r="0" t="0"/>
          <a:stretch/>
        </p:blipFill>
        <p:spPr>
          <a:xfrm>
            <a:off x="1065375" y="2125169"/>
            <a:ext cx="4800880" cy="1821110"/>
          </a:xfrm>
          <a:prstGeom prst="rect">
            <a:avLst/>
          </a:prstGeom>
          <a:noFill/>
          <a:ln>
            <a:noFill/>
          </a:ln>
        </p:spPr>
      </p:pic>
      <p:sp>
        <p:nvSpPr>
          <p:cNvPr id="234" name="Google Shape;234;p33"/>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Encodage cible moyen </a:t>
            </a:r>
            <a:endParaRPr/>
          </a:p>
        </p:txBody>
      </p:sp>
      <p:sp>
        <p:nvSpPr>
          <p:cNvPr id="240" name="Google Shape;240;p34"/>
          <p:cNvSpPr txBox="1"/>
          <p:nvPr/>
        </p:nvSpPr>
        <p:spPr>
          <a:xfrm>
            <a:off x="1365150" y="1392725"/>
            <a:ext cx="5925000" cy="28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dk1"/>
                </a:solidFill>
              </a:rPr>
              <a:t>Quand l'utiliser?</a:t>
            </a:r>
            <a:endParaRPr sz="1050">
              <a:solidFill>
                <a:schemeClr val="dk1"/>
              </a:solidFill>
              <a:highlight>
                <a:srgbClr val="EBF9FF"/>
              </a:highlight>
            </a:endParaRPr>
          </a:p>
          <a:p>
            <a:pPr indent="-295275" lvl="0" marL="457200" rtl="0" algn="l">
              <a:lnSpc>
                <a:spcPct val="115000"/>
              </a:lnSpc>
              <a:spcBef>
                <a:spcPts val="1200"/>
              </a:spcBef>
              <a:spcAft>
                <a:spcPts val="0"/>
              </a:spcAft>
              <a:buClr>
                <a:schemeClr val="dk1"/>
              </a:buClr>
              <a:buSzPts val="1050"/>
              <a:buChar char="●"/>
            </a:pPr>
            <a:r>
              <a:rPr b="1" lang="en" sz="1050" u="sng">
                <a:solidFill>
                  <a:schemeClr val="dk1"/>
                </a:solidFill>
              </a:rPr>
              <a:t>Caractéristiques à cardinalité élevée :</a:t>
            </a:r>
            <a:r>
              <a:rPr b="1" lang="en" sz="1050">
                <a:solidFill>
                  <a:schemeClr val="dk1"/>
                </a:solidFill>
              </a:rPr>
              <a:t> </a:t>
            </a:r>
            <a:endParaRPr b="1" sz="105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050">
                <a:solidFill>
                  <a:schemeClr val="dk1"/>
                </a:solidFill>
              </a:rPr>
              <a:t>caractéristique avec un </a:t>
            </a:r>
            <a:r>
              <a:rPr b="1" lang="en" sz="1050">
                <a:solidFill>
                  <a:schemeClr val="dk1"/>
                </a:solidFill>
              </a:rPr>
              <a:t>grand nombre de catégorie</a:t>
            </a:r>
            <a:r>
              <a:rPr lang="en" sz="1050">
                <a:solidFill>
                  <a:schemeClr val="dk1"/>
                </a:solidFill>
              </a:rPr>
              <a:t>s peut être difficile à encoder : un encodage one-hot générerait trop de fonctionnalités et des alternatives, comme un encodage d'étiquette, pourraient ne pas être appropriées pour cette fonctionnalité. </a:t>
            </a:r>
            <a:endParaRPr sz="105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050">
                <a:solidFill>
                  <a:schemeClr val="dk1"/>
                </a:solidFill>
              </a:rPr>
              <a:t>Un encodage cible dérive des nombres pour les catégories à l'aide de la propriété la plus importante de l'entité : </a:t>
            </a:r>
            <a:r>
              <a:rPr b="1" lang="en" sz="1050">
                <a:solidFill>
                  <a:schemeClr val="dk1"/>
                </a:solidFill>
              </a:rPr>
              <a:t>sa relation avec la cible.</a:t>
            </a:r>
            <a:endParaRPr b="1"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u="sng">
                <a:solidFill>
                  <a:schemeClr val="dk1"/>
                </a:solidFill>
              </a:rPr>
              <a:t>Caractéristiques motivées par le domaine :</a:t>
            </a:r>
            <a:r>
              <a:rPr b="1" lang="en" sz="1050">
                <a:solidFill>
                  <a:schemeClr val="dk1"/>
                </a:solidFill>
              </a:rPr>
              <a:t> </a:t>
            </a:r>
            <a:r>
              <a:rPr lang="en" sz="1050">
                <a:solidFill>
                  <a:schemeClr val="dk1"/>
                </a:solidFill>
              </a:rPr>
              <a:t>par expérience, vous pourriez soupçonner qu'une caractéristique catégorique devrait être importante même si elle a obtenu de mauvais résultats avec une métrique. Un encodage cible peut aider à révéler le véritable caractère informatif d'une caractéristique.</a:t>
            </a:r>
            <a:endParaRPr sz="1050">
              <a:solidFill>
                <a:schemeClr val="dk1"/>
              </a:solidFill>
            </a:endParaRPr>
          </a:p>
          <a:p>
            <a:pPr indent="0" lvl="0" marL="0" rtl="0" algn="l">
              <a:lnSpc>
                <a:spcPct val="115000"/>
              </a:lnSpc>
              <a:spcBef>
                <a:spcPts val="1200"/>
              </a:spcBef>
              <a:spcAft>
                <a:spcPts val="300"/>
              </a:spcAft>
              <a:buNone/>
            </a:pPr>
            <a:r>
              <a:t/>
            </a:r>
            <a:endParaRPr b="1" sz="105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Aperçu</a:t>
            </a:r>
            <a:endParaRPr/>
          </a:p>
        </p:txBody>
      </p:sp>
      <p:sp>
        <p:nvSpPr>
          <p:cNvPr id="73" name="Google Shape;7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Dernier cours:</a:t>
            </a:r>
            <a:endParaRPr/>
          </a:p>
          <a:p>
            <a:pPr indent="-317500" lvl="1" marL="914400" rtl="0" algn="l">
              <a:spcBef>
                <a:spcPts val="0"/>
              </a:spcBef>
              <a:spcAft>
                <a:spcPts val="0"/>
              </a:spcAft>
              <a:buSzPts val="1400"/>
              <a:buChar char="○"/>
            </a:pPr>
            <a:r>
              <a:rPr lang="en"/>
              <a:t>Transformation de </a:t>
            </a:r>
            <a:r>
              <a:rPr lang="en"/>
              <a:t>caractéristiques standards (données tabulaires). </a:t>
            </a:r>
            <a:br>
              <a:rPr lang="en"/>
            </a:br>
            <a:endParaRPr/>
          </a:p>
          <a:p>
            <a:pPr indent="-342900" lvl="0" marL="457200" rtl="0" algn="l">
              <a:spcBef>
                <a:spcPts val="0"/>
              </a:spcBef>
              <a:spcAft>
                <a:spcPts val="0"/>
              </a:spcAft>
              <a:buSzPts val="1800"/>
              <a:buChar char="●"/>
            </a:pPr>
            <a:r>
              <a:rPr lang="en"/>
              <a:t>Aujourd'hui:</a:t>
            </a:r>
            <a:endParaRPr/>
          </a:p>
          <a:p>
            <a:pPr indent="-317500" lvl="1" marL="914400" rtl="0" algn="l">
              <a:spcBef>
                <a:spcPts val="0"/>
              </a:spcBef>
              <a:spcAft>
                <a:spcPts val="0"/>
              </a:spcAft>
              <a:buSzPts val="1400"/>
              <a:buChar char="○"/>
            </a:pPr>
            <a:r>
              <a:rPr lang="en"/>
              <a:t>rappel et fin des transformations standards</a:t>
            </a:r>
            <a:endParaRPr/>
          </a:p>
          <a:p>
            <a:pPr indent="-317500" lvl="1" marL="914400" rtl="0" algn="l">
              <a:spcBef>
                <a:spcPts val="0"/>
              </a:spcBef>
              <a:spcAft>
                <a:spcPts val="0"/>
              </a:spcAft>
              <a:buSzPts val="1400"/>
              <a:buChar char="○"/>
            </a:pPr>
            <a:r>
              <a:rPr lang="en"/>
              <a:t>normalisation, standardisation.</a:t>
            </a:r>
            <a:endParaRPr/>
          </a:p>
          <a:p>
            <a:pPr indent="-317500" lvl="1" marL="914400" rtl="0" algn="l">
              <a:spcBef>
                <a:spcPts val="0"/>
              </a:spcBef>
              <a:spcAft>
                <a:spcPts val="0"/>
              </a:spcAft>
              <a:buSzPts val="1400"/>
              <a:buChar char="○"/>
            </a:pPr>
            <a:r>
              <a:rPr lang="en"/>
              <a:t>Traitement des valeurs aberrantes.</a:t>
            </a:r>
            <a:endParaRPr/>
          </a:p>
          <a:p>
            <a:pPr indent="-317500" lvl="1" marL="914400" rtl="0" algn="l">
              <a:spcBef>
                <a:spcPts val="0"/>
              </a:spcBef>
              <a:spcAft>
                <a:spcPts val="0"/>
              </a:spcAft>
              <a:buSzPts val="1400"/>
              <a:buChar char="○"/>
            </a:pPr>
            <a:r>
              <a:rPr lang="en"/>
              <a:t>Balancement, augmentation et dérive des données.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Mise à l'échelle</a:t>
            </a:r>
            <a:endParaRPr/>
          </a:p>
        </p:txBody>
      </p:sp>
      <p:sp>
        <p:nvSpPr>
          <p:cNvPr id="246" name="Google Shape;246;p35"/>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35"/>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48" name="Google Shape;248;p35"/>
          <p:cNvSpPr txBox="1"/>
          <p:nvPr/>
        </p:nvSpPr>
        <p:spPr>
          <a:xfrm>
            <a:off x="1009055" y="1379637"/>
            <a:ext cx="63459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Dans la plupart des cas, les caractéristiques numériques de l'ensemble de données n'ont pas une certaine plage et elles diffèrent les unes des autres.</a:t>
            </a:r>
            <a:endParaRPr sz="1500">
              <a:latin typeface="Trebuchet MS"/>
              <a:ea typeface="Trebuchet MS"/>
              <a:cs typeface="Trebuchet MS"/>
              <a:sym typeface="Trebuchet MS"/>
            </a:endParaRPr>
          </a:p>
        </p:txBody>
      </p:sp>
      <p:sp>
        <p:nvSpPr>
          <p:cNvPr id="249" name="Google Shape;249;p35"/>
          <p:cNvSpPr txBox="1"/>
          <p:nvPr/>
        </p:nvSpPr>
        <p:spPr>
          <a:xfrm>
            <a:off x="696516" y="2003822"/>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50" name="Google Shape;250;p35"/>
          <p:cNvSpPr txBox="1"/>
          <p:nvPr/>
        </p:nvSpPr>
        <p:spPr>
          <a:xfrm>
            <a:off x="1009055" y="2049363"/>
            <a:ext cx="6996000" cy="702600"/>
          </a:xfrm>
          <a:prstGeom prst="rect">
            <a:avLst/>
          </a:prstGeom>
          <a:noFill/>
          <a:ln>
            <a:noFill/>
          </a:ln>
        </p:spPr>
        <p:txBody>
          <a:bodyPr anchorCtr="0" anchor="t" bIns="0" lIns="0" spcFirstLastPara="1" rIns="0" wrap="square" tIns="6550">
            <a:noAutofit/>
          </a:bodyPr>
          <a:lstStyle/>
          <a:p>
            <a:pPr indent="0" lvl="0" marL="12700" marR="0" rtl="0" algn="just">
              <a:lnSpc>
                <a:spcPct val="100699"/>
              </a:lnSpc>
              <a:spcBef>
                <a:spcPts val="0"/>
              </a:spcBef>
              <a:spcAft>
                <a:spcPts val="0"/>
              </a:spcAft>
              <a:buNone/>
            </a:pPr>
            <a:r>
              <a:rPr lang="en" sz="1500">
                <a:latin typeface="Trebuchet MS"/>
                <a:ea typeface="Trebuchet MS"/>
                <a:cs typeface="Trebuchet MS"/>
                <a:sym typeface="Trebuchet MS"/>
              </a:rPr>
              <a:t>Dans la vraie vie, il est absurde de s'attendre à ce que les colonnes d'âge et de revenu aient la même plage. Mais du point de vue d'un algorithme d'apprentissage, comment comparer ces deux colonnes ?</a:t>
            </a:r>
            <a:endParaRPr sz="1500">
              <a:latin typeface="Trebuchet MS"/>
              <a:ea typeface="Trebuchet MS"/>
              <a:cs typeface="Trebuchet MS"/>
              <a:sym typeface="Trebuchet MS"/>
            </a:endParaRPr>
          </a:p>
        </p:txBody>
      </p:sp>
      <p:sp>
        <p:nvSpPr>
          <p:cNvPr id="251" name="Google Shape;251;p35"/>
          <p:cNvSpPr txBox="1"/>
          <p:nvPr/>
        </p:nvSpPr>
        <p:spPr>
          <a:xfrm>
            <a:off x="696516" y="2867769"/>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52" name="Google Shape;252;p35"/>
          <p:cNvSpPr txBox="1"/>
          <p:nvPr/>
        </p:nvSpPr>
        <p:spPr>
          <a:xfrm>
            <a:off x="1009055" y="2913311"/>
            <a:ext cx="6631200" cy="526200"/>
          </a:xfrm>
          <a:prstGeom prst="rect">
            <a:avLst/>
          </a:prstGeom>
          <a:noFill/>
          <a:ln>
            <a:noFill/>
          </a:ln>
        </p:spPr>
        <p:txBody>
          <a:bodyPr anchorCtr="0" anchor="t" bIns="0" lIns="0" spcFirstLastPara="1" rIns="0" wrap="square" tIns="6550">
            <a:noAutofit/>
          </a:bodyPr>
          <a:lstStyle/>
          <a:p>
            <a:pPr indent="0" lvl="0" marL="12700" marR="0" rtl="0" algn="l">
              <a:lnSpc>
                <a:spcPct val="125000"/>
              </a:lnSpc>
              <a:spcBef>
                <a:spcPts val="0"/>
              </a:spcBef>
              <a:spcAft>
                <a:spcPts val="0"/>
              </a:spcAft>
              <a:buNone/>
            </a:pPr>
            <a:r>
              <a:rPr lang="en" sz="1500">
                <a:latin typeface="Trebuchet MS"/>
                <a:ea typeface="Trebuchet MS"/>
                <a:cs typeface="Trebuchet MS"/>
                <a:sym typeface="Trebuchet MS"/>
              </a:rPr>
              <a:t>C'est important pour les algorithmes qui fonctionnent en fonction de la distance : comme k- NN ou k-Means</a:t>
            </a:r>
            <a:endParaRPr sz="1500">
              <a:latin typeface="Arial"/>
              <a:ea typeface="Arial"/>
              <a:cs typeface="Arial"/>
              <a:sym typeface="Arial"/>
            </a:endParaRPr>
          </a:p>
        </p:txBody>
      </p:sp>
      <p:sp>
        <p:nvSpPr>
          <p:cNvPr id="253" name="Google Shape;253;p35"/>
          <p:cNvSpPr txBox="1"/>
          <p:nvPr/>
        </p:nvSpPr>
        <p:spPr>
          <a:xfrm>
            <a:off x="696516" y="3537496"/>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54" name="Google Shape;254;p35"/>
          <p:cNvSpPr txBox="1"/>
          <p:nvPr/>
        </p:nvSpPr>
        <p:spPr>
          <a:xfrm>
            <a:off x="1009055" y="3589734"/>
            <a:ext cx="6685200" cy="470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Fondamentalement, il existe deux méthodes courantes de mise à l'échelle : la normalisation et</a:t>
            </a:r>
            <a:endParaRPr sz="15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Standardisation</a:t>
            </a:r>
            <a:endParaRPr sz="1500">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Normalisation</a:t>
            </a:r>
            <a:endParaRPr/>
          </a:p>
        </p:txBody>
      </p:sp>
      <p:sp>
        <p:nvSpPr>
          <p:cNvPr id="260" name="Google Shape;260;p36"/>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61" name="Google Shape;261;p36"/>
          <p:cNvSpPr txBox="1"/>
          <p:nvPr/>
        </p:nvSpPr>
        <p:spPr>
          <a:xfrm>
            <a:off x="1009055" y="1379637"/>
            <a:ext cx="71361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La normalisation (ou normalisation min-max) met à l'échelle toutes les valeurs dans une plage fixe entre 0 et 1.</a:t>
            </a:r>
            <a:endParaRPr sz="1500">
              <a:latin typeface="Trebuchet MS"/>
              <a:ea typeface="Trebuchet MS"/>
              <a:cs typeface="Trebuchet MS"/>
              <a:sym typeface="Trebuchet MS"/>
            </a:endParaRPr>
          </a:p>
        </p:txBody>
      </p:sp>
      <p:sp>
        <p:nvSpPr>
          <p:cNvPr id="262" name="Google Shape;262;p36"/>
          <p:cNvSpPr txBox="1"/>
          <p:nvPr/>
        </p:nvSpPr>
        <p:spPr>
          <a:xfrm>
            <a:off x="696516" y="2954834"/>
            <a:ext cx="126900" cy="9318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190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a:p>
            <a:pPr indent="0" lvl="0" marL="12700" marR="0" rtl="0" algn="l">
              <a:lnSpc>
                <a:spcPct val="100000"/>
              </a:lnSpc>
              <a:spcBef>
                <a:spcPts val="190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63" name="Google Shape;263;p36"/>
          <p:cNvSpPr txBox="1"/>
          <p:nvPr/>
        </p:nvSpPr>
        <p:spPr>
          <a:xfrm>
            <a:off x="1009055" y="3000375"/>
            <a:ext cx="67020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Cette transformation ne modifie pas la distribution de l'entité.</a:t>
            </a:r>
            <a:endParaRPr sz="1500">
              <a:latin typeface="Arial"/>
              <a:ea typeface="Arial"/>
              <a:cs typeface="Arial"/>
              <a:sym typeface="Arial"/>
            </a:endParaRPr>
          </a:p>
        </p:txBody>
      </p:sp>
      <p:sp>
        <p:nvSpPr>
          <p:cNvPr id="264" name="Google Shape;264;p36"/>
          <p:cNvSpPr txBox="1"/>
          <p:nvPr/>
        </p:nvSpPr>
        <p:spPr>
          <a:xfrm>
            <a:off x="1009055" y="3482578"/>
            <a:ext cx="7357800" cy="702600"/>
          </a:xfrm>
          <a:prstGeom prst="rect">
            <a:avLst/>
          </a:prstGeom>
          <a:noFill/>
          <a:ln>
            <a:noFill/>
          </a:ln>
        </p:spPr>
        <p:txBody>
          <a:bodyPr anchorCtr="0" anchor="t" bIns="0" lIns="0" spcFirstLastPara="1" rIns="0" wrap="square" tIns="8175">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Mais en raison de la diminution des écarts-types, les effets de</a:t>
            </a:r>
            <a:endParaRPr sz="1500">
              <a:latin typeface="Trebuchet MS"/>
              <a:ea typeface="Trebuchet MS"/>
              <a:cs typeface="Trebuchet MS"/>
              <a:sym typeface="Trebuchet MS"/>
            </a:endParaRPr>
          </a:p>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les valeurs aberrantes augmentent. Ainsi avant la normalisation, il est recommandé de traiter les valeurs aberrantes.</a:t>
            </a:r>
            <a:endParaRPr sz="1500">
              <a:latin typeface="Trebuchet MS"/>
              <a:ea typeface="Trebuchet MS"/>
              <a:cs typeface="Trebuchet MS"/>
              <a:sym typeface="Trebuchet MS"/>
            </a:endParaRPr>
          </a:p>
        </p:txBody>
      </p:sp>
      <p:pic>
        <p:nvPicPr>
          <p:cNvPr id="265" name="Google Shape;265;p36"/>
          <p:cNvPicPr preferRelativeResize="0"/>
          <p:nvPr/>
        </p:nvPicPr>
        <p:blipFill rotWithShape="1">
          <a:blip r:embed="rId3">
            <a:alphaModFix/>
          </a:blip>
          <a:srcRect b="0" l="0" r="0" t="0"/>
          <a:stretch/>
        </p:blipFill>
        <p:spPr>
          <a:xfrm>
            <a:off x="3696512" y="2159501"/>
            <a:ext cx="1242346" cy="328308"/>
          </a:xfrm>
          <a:prstGeom prst="rect">
            <a:avLst/>
          </a:prstGeom>
          <a:noFill/>
          <a:ln>
            <a:noFill/>
          </a:ln>
        </p:spPr>
      </p:pic>
      <p:sp>
        <p:nvSpPr>
          <p:cNvPr id="266" name="Google Shape;266;p36"/>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72" name="Google Shape;272;p37"/>
          <p:cNvSpPr txBox="1"/>
          <p:nvPr/>
        </p:nvSpPr>
        <p:spPr>
          <a:xfrm>
            <a:off x="1009055" y="1379637"/>
            <a:ext cx="9072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Exemple:</a:t>
            </a:r>
            <a:endParaRPr sz="1500">
              <a:latin typeface="Trebuchet MS"/>
              <a:ea typeface="Trebuchet MS"/>
              <a:cs typeface="Trebuchet MS"/>
              <a:sym typeface="Trebuchet MS"/>
            </a:endParaRPr>
          </a:p>
        </p:txBody>
      </p:sp>
      <p:sp>
        <p:nvSpPr>
          <p:cNvPr id="273" name="Google Shape;273;p37"/>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Normalisation</a:t>
            </a:r>
            <a:endParaRPr/>
          </a:p>
        </p:txBody>
      </p:sp>
      <p:pic>
        <p:nvPicPr>
          <p:cNvPr id="274" name="Google Shape;274;p37"/>
          <p:cNvPicPr preferRelativeResize="0"/>
          <p:nvPr/>
        </p:nvPicPr>
        <p:blipFill rotWithShape="1">
          <a:blip r:embed="rId3">
            <a:alphaModFix/>
          </a:blip>
          <a:srcRect b="0" l="0" r="0" t="0"/>
          <a:stretch/>
        </p:blipFill>
        <p:spPr>
          <a:xfrm>
            <a:off x="1576090" y="2062758"/>
            <a:ext cx="4554140" cy="2009180"/>
          </a:xfrm>
          <a:prstGeom prst="rect">
            <a:avLst/>
          </a:prstGeom>
          <a:noFill/>
          <a:ln>
            <a:noFill/>
          </a:ln>
        </p:spPr>
      </p:pic>
      <p:sp>
        <p:nvSpPr>
          <p:cNvPr id="275" name="Google Shape;275;p37"/>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Standardisation</a:t>
            </a:r>
            <a:endParaRPr/>
          </a:p>
        </p:txBody>
      </p:sp>
      <p:sp>
        <p:nvSpPr>
          <p:cNvPr id="281" name="Google Shape;281;p38"/>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82" name="Google Shape;282;p38"/>
          <p:cNvSpPr txBox="1"/>
          <p:nvPr/>
        </p:nvSpPr>
        <p:spPr>
          <a:xfrm>
            <a:off x="1009055" y="1379637"/>
            <a:ext cx="70581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La standardisation (ou normalisation du score z) met à l'échelle les valeurs tout en tenant compte de l'écart type.</a:t>
            </a:r>
            <a:endParaRPr sz="1500">
              <a:latin typeface="Trebuchet MS"/>
              <a:ea typeface="Trebuchet MS"/>
              <a:cs typeface="Trebuchet MS"/>
              <a:sym typeface="Trebuchet MS"/>
            </a:endParaRPr>
          </a:p>
        </p:txBody>
      </p:sp>
      <p:sp>
        <p:nvSpPr>
          <p:cNvPr id="283" name="Google Shape;283;p38"/>
          <p:cNvSpPr txBox="1"/>
          <p:nvPr/>
        </p:nvSpPr>
        <p:spPr>
          <a:xfrm>
            <a:off x="696516" y="2003822"/>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84" name="Google Shape;284;p38"/>
          <p:cNvSpPr txBox="1"/>
          <p:nvPr/>
        </p:nvSpPr>
        <p:spPr>
          <a:xfrm>
            <a:off x="1009055" y="2049363"/>
            <a:ext cx="68688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Dans la formule de standardisation suivante, la moyenne est représentée par μ et l'écart type est représenté par σ.</a:t>
            </a:r>
            <a:endParaRPr sz="1500">
              <a:latin typeface="Trebuchet MS"/>
              <a:ea typeface="Trebuchet MS"/>
              <a:cs typeface="Trebuchet MS"/>
              <a:sym typeface="Trebuchet MS"/>
            </a:endParaRPr>
          </a:p>
        </p:txBody>
      </p:sp>
      <p:sp>
        <p:nvSpPr>
          <p:cNvPr id="285" name="Google Shape;285;p38"/>
          <p:cNvSpPr txBox="1"/>
          <p:nvPr/>
        </p:nvSpPr>
        <p:spPr>
          <a:xfrm>
            <a:off x="696516" y="3624560"/>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86" name="Google Shape;286;p38"/>
          <p:cNvSpPr txBox="1"/>
          <p:nvPr/>
        </p:nvSpPr>
        <p:spPr>
          <a:xfrm>
            <a:off x="1009055" y="3676799"/>
            <a:ext cx="73662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Si l'écart type des caractéristiques est différent, leur plage serait également différente les unes des autres. Cela réduit l'effet des valeurs aberrantes dans les caractéristiques.</a:t>
            </a:r>
            <a:endParaRPr sz="1500">
              <a:latin typeface="Trebuchet MS"/>
              <a:ea typeface="Trebuchet MS"/>
              <a:cs typeface="Trebuchet MS"/>
              <a:sym typeface="Trebuchet MS"/>
            </a:endParaRPr>
          </a:p>
        </p:txBody>
      </p:sp>
      <p:pic>
        <p:nvPicPr>
          <p:cNvPr id="287" name="Google Shape;287;p38"/>
          <p:cNvPicPr preferRelativeResize="0"/>
          <p:nvPr/>
        </p:nvPicPr>
        <p:blipFill rotWithShape="1">
          <a:blip r:embed="rId3">
            <a:alphaModFix/>
          </a:blip>
          <a:srcRect b="0" l="0" r="0" t="0"/>
          <a:stretch/>
        </p:blipFill>
        <p:spPr>
          <a:xfrm>
            <a:off x="3852681" y="2769916"/>
            <a:ext cx="715635" cy="333370"/>
          </a:xfrm>
          <a:prstGeom prst="rect">
            <a:avLst/>
          </a:prstGeom>
          <a:noFill/>
          <a:ln>
            <a:noFill/>
          </a:ln>
        </p:spPr>
      </p:pic>
      <p:sp>
        <p:nvSpPr>
          <p:cNvPr id="288" name="Google Shape;288;p38"/>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294" name="Google Shape;294;p39"/>
          <p:cNvSpPr txBox="1"/>
          <p:nvPr/>
        </p:nvSpPr>
        <p:spPr>
          <a:xfrm>
            <a:off x="1009055" y="1379637"/>
            <a:ext cx="9072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Exemple:</a:t>
            </a:r>
            <a:endParaRPr sz="1500">
              <a:latin typeface="Trebuchet MS"/>
              <a:ea typeface="Trebuchet MS"/>
              <a:cs typeface="Trebuchet MS"/>
              <a:sym typeface="Trebuchet MS"/>
            </a:endParaRPr>
          </a:p>
        </p:txBody>
      </p:sp>
      <p:sp>
        <p:nvSpPr>
          <p:cNvPr id="295" name="Google Shape;295;p39"/>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Standardisation</a:t>
            </a:r>
            <a:endParaRPr/>
          </a:p>
        </p:txBody>
      </p:sp>
      <p:pic>
        <p:nvPicPr>
          <p:cNvPr id="296" name="Google Shape;296;p39"/>
          <p:cNvPicPr preferRelativeResize="0"/>
          <p:nvPr/>
        </p:nvPicPr>
        <p:blipFill rotWithShape="1">
          <a:blip r:embed="rId3">
            <a:alphaModFix/>
          </a:blip>
          <a:srcRect b="0" l="0" r="0" t="0"/>
          <a:stretch/>
        </p:blipFill>
        <p:spPr>
          <a:xfrm>
            <a:off x="1787646" y="1968996"/>
            <a:ext cx="4554140" cy="2009180"/>
          </a:xfrm>
          <a:prstGeom prst="rect">
            <a:avLst/>
          </a:prstGeom>
          <a:noFill/>
          <a:ln>
            <a:noFill/>
          </a:ln>
        </p:spPr>
      </p:pic>
      <p:sp>
        <p:nvSpPr>
          <p:cNvPr id="297" name="Google Shape;297;p39"/>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Visualisation de la standardisation</a:t>
            </a:r>
            <a:endParaRPr/>
          </a:p>
        </p:txBody>
      </p:sp>
      <p:sp>
        <p:nvSpPr>
          <p:cNvPr id="303" name="Google Shape;30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source: Fei-Fei Li, Yunzhu Li, Ruohan Gao</a:t>
            </a:r>
            <a:r>
              <a:rPr lang="en"/>
              <a:t> Stanford course</a:t>
            </a:r>
            <a:endParaRPr/>
          </a:p>
        </p:txBody>
      </p:sp>
      <p:pic>
        <p:nvPicPr>
          <p:cNvPr id="304" name="Google Shape;304;p40"/>
          <p:cNvPicPr preferRelativeResize="0"/>
          <p:nvPr/>
        </p:nvPicPr>
        <p:blipFill rotWithShape="1">
          <a:blip r:embed="rId4">
            <a:alphaModFix/>
          </a:blip>
          <a:srcRect b="16324" l="0" r="0" t="12359"/>
          <a:stretch/>
        </p:blipFill>
        <p:spPr>
          <a:xfrm>
            <a:off x="0" y="1753075"/>
            <a:ext cx="9143999" cy="3292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Normalisation: Faciliter l'entraînement</a:t>
            </a:r>
            <a:endParaRPr/>
          </a:p>
        </p:txBody>
      </p:sp>
      <p:pic>
        <p:nvPicPr>
          <p:cNvPr id="310" name="Google Shape;310;p41"/>
          <p:cNvPicPr preferRelativeResize="0"/>
          <p:nvPr/>
        </p:nvPicPr>
        <p:blipFill rotWithShape="1">
          <a:blip r:embed="rId3">
            <a:alphaModFix/>
          </a:blip>
          <a:srcRect b="0" l="0" r="0" t="33204"/>
          <a:stretch/>
        </p:blipFill>
        <p:spPr>
          <a:xfrm>
            <a:off x="468500" y="2230025"/>
            <a:ext cx="7962402" cy="2869150"/>
          </a:xfrm>
          <a:prstGeom prst="rect">
            <a:avLst/>
          </a:prstGeom>
          <a:noFill/>
          <a:ln>
            <a:noFill/>
          </a:ln>
        </p:spPr>
      </p:pic>
      <p:sp>
        <p:nvSpPr>
          <p:cNvPr id="311" name="Google Shape;311;p41"/>
          <p:cNvSpPr txBox="1"/>
          <p:nvPr>
            <p:ph idx="1" type="body"/>
          </p:nvPr>
        </p:nvSpPr>
        <p:spPr>
          <a:xfrm>
            <a:off x="4703400" y="1068675"/>
            <a:ext cx="37275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Apres</a:t>
            </a:r>
            <a:r>
              <a:rPr b="1" lang="en" sz="1600"/>
              <a:t> normalisation:</a:t>
            </a:r>
            <a:r>
              <a:rPr lang="en" sz="1600"/>
              <a:t> moins sensible à un changement des poids</a:t>
            </a:r>
            <a:r>
              <a:rPr lang="en" sz="1600"/>
              <a:t>; plus facile à entraîner</a:t>
            </a:r>
            <a:endParaRPr sz="1600"/>
          </a:p>
          <a:p>
            <a:pPr indent="0" lvl="0" marL="0" rtl="0" algn="ctr">
              <a:spcBef>
                <a:spcPts val="1200"/>
              </a:spcBef>
              <a:spcAft>
                <a:spcPts val="1200"/>
              </a:spcAft>
              <a:buNone/>
            </a:pPr>
            <a:r>
              <a:t/>
            </a:r>
            <a:endParaRPr sz="1600"/>
          </a:p>
        </p:txBody>
      </p:sp>
      <p:sp>
        <p:nvSpPr>
          <p:cNvPr id="312" name="Google Shape;312;p41"/>
          <p:cNvSpPr txBox="1"/>
          <p:nvPr>
            <p:ph idx="1" type="body"/>
          </p:nvPr>
        </p:nvSpPr>
        <p:spPr>
          <a:xfrm>
            <a:off x="706175" y="1068675"/>
            <a:ext cx="37275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Avant normalisation:</a:t>
            </a:r>
            <a:r>
              <a:rPr lang="en" sz="1600"/>
              <a:t> un petit changement des poids va beaucoup changer les </a:t>
            </a:r>
            <a:r>
              <a:rPr lang="en" sz="1600"/>
              <a:t>prédictions (dur à entraîner)</a:t>
            </a:r>
            <a:endParaRPr sz="1600"/>
          </a:p>
          <a:p>
            <a:pPr indent="0" lvl="0" marL="0" rtl="0" algn="ctr">
              <a:spcBef>
                <a:spcPts val="1200"/>
              </a:spcBef>
              <a:spcAft>
                <a:spcPts val="12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idx="1" type="body"/>
          </p:nvPr>
        </p:nvSpPr>
        <p:spPr>
          <a:xfrm>
            <a:off x="392906" y="1391417"/>
            <a:ext cx="8357100" cy="33786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Méthode basée sur l’analyse en composantes principales (ACP).</a:t>
            </a:r>
            <a:endParaRPr/>
          </a:p>
          <a:p>
            <a:pPr indent="-254000" lvl="0" marL="342900" rtl="0" algn="l">
              <a:spcBef>
                <a:spcPts val="0"/>
              </a:spcBef>
              <a:spcAft>
                <a:spcPts val="0"/>
              </a:spcAft>
              <a:buSzPts val="1400"/>
              <a:buChar char="●"/>
            </a:pPr>
            <a:r>
              <a:rPr lang="en"/>
              <a:t>Elle centre la moyenne des données </a:t>
            </a:r>
            <a:r>
              <a:rPr b="1" lang="en"/>
              <a:t>x</a:t>
            </a:r>
            <a:r>
              <a:rPr lang="en"/>
              <a:t> sur l’origine, retire les  covariances </a:t>
            </a:r>
            <a:r>
              <a:rPr b="1" lang="en"/>
              <a:t>et rend la variance unitaire</a:t>
            </a:r>
            <a:r>
              <a:rPr lang="en"/>
              <a:t>.</a:t>
            </a:r>
            <a:endParaRPr/>
          </a:p>
          <a:p>
            <a:pPr indent="0" lvl="0" marL="0" rtl="0" algn="l">
              <a:spcBef>
                <a:spcPts val="1200"/>
              </a:spcBef>
              <a:spcAft>
                <a:spcPts val="0"/>
              </a:spcAft>
              <a:buNone/>
            </a:pPr>
            <a:r>
              <a:t/>
            </a:r>
            <a:endParaRPr/>
          </a:p>
          <a:p>
            <a:pPr indent="0" lvl="0" marL="342900" rtl="0" algn="l">
              <a:spcBef>
                <a:spcPts val="1200"/>
              </a:spcBef>
              <a:spcAft>
                <a:spcPts val="0"/>
              </a:spcAft>
              <a:buNone/>
            </a:pPr>
            <a:r>
              <a:t/>
            </a:r>
            <a:endParaRPr/>
          </a:p>
          <a:p>
            <a:pPr indent="0" lvl="0" marL="342900" rtl="0" algn="l">
              <a:spcBef>
                <a:spcPts val="1200"/>
              </a:spcBef>
              <a:spcAft>
                <a:spcPts val="0"/>
              </a:spcAft>
              <a:buNone/>
            </a:pPr>
            <a:r>
              <a:t/>
            </a:r>
            <a:endParaRPr/>
          </a:p>
          <a:p>
            <a:pPr indent="0" lvl="0" marL="342900" rtl="0" algn="l">
              <a:spcBef>
                <a:spcPts val="1200"/>
              </a:spcBef>
              <a:spcAft>
                <a:spcPts val="0"/>
              </a:spcAft>
              <a:buNone/>
            </a:pPr>
            <a:r>
              <a:t/>
            </a:r>
            <a:endParaRPr/>
          </a:p>
          <a:p>
            <a:pPr indent="0" lvl="0" marL="342900" rtl="0" algn="l">
              <a:spcBef>
                <a:spcPts val="1200"/>
              </a:spcBef>
              <a:spcAft>
                <a:spcPts val="0"/>
              </a:spcAft>
              <a:buNone/>
            </a:pPr>
            <a:r>
              <a:t/>
            </a:r>
            <a:endParaRPr/>
          </a:p>
          <a:p>
            <a:pPr indent="0" lvl="0" marL="3429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8" name="Google Shape;318;p42"/>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Le blanchiment des données</a:t>
            </a:r>
            <a:endParaRPr/>
          </a:p>
          <a:p>
            <a:pPr indent="0" lvl="0" marL="0" rtl="0" algn="l">
              <a:spcBef>
                <a:spcPts val="0"/>
              </a:spcBef>
              <a:spcAft>
                <a:spcPts val="0"/>
              </a:spcAft>
              <a:buNone/>
            </a:pPr>
            <a:r>
              <a:t/>
            </a:r>
            <a:endParaRPr/>
          </a:p>
        </p:txBody>
      </p:sp>
      <p:pic>
        <p:nvPicPr>
          <p:cNvPr id="319" name="Google Shape;319;p42"/>
          <p:cNvPicPr preferRelativeResize="0"/>
          <p:nvPr/>
        </p:nvPicPr>
        <p:blipFill>
          <a:blip r:embed="rId3">
            <a:alphaModFix/>
          </a:blip>
          <a:stretch>
            <a:fillRect/>
          </a:stretch>
        </p:blipFill>
        <p:spPr>
          <a:xfrm>
            <a:off x="895988" y="2643188"/>
            <a:ext cx="7229475" cy="1800225"/>
          </a:xfrm>
          <a:prstGeom prst="rect">
            <a:avLst/>
          </a:prstGeom>
          <a:noFill/>
          <a:ln>
            <a:noFill/>
          </a:ln>
        </p:spPr>
      </p:pic>
      <p:sp>
        <p:nvSpPr>
          <p:cNvPr id="320" name="Google Shape;320;p42"/>
          <p:cNvSpPr txBox="1"/>
          <p:nvPr/>
        </p:nvSpPr>
        <p:spPr>
          <a:xfrm>
            <a:off x="2119575" y="4521844"/>
            <a:ext cx="10788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Centrage</a:t>
            </a:r>
            <a:endParaRPr sz="1100">
              <a:latin typeface="Century Gothic"/>
              <a:ea typeface="Century Gothic"/>
              <a:cs typeface="Century Gothic"/>
              <a:sym typeface="Century Gothic"/>
            </a:endParaRPr>
          </a:p>
        </p:txBody>
      </p:sp>
      <p:sp>
        <p:nvSpPr>
          <p:cNvPr id="321" name="Google Shape;321;p42"/>
          <p:cNvSpPr txBox="1"/>
          <p:nvPr/>
        </p:nvSpPr>
        <p:spPr>
          <a:xfrm>
            <a:off x="3792225" y="4464694"/>
            <a:ext cx="1492800" cy="477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Rotation des axes principaux</a:t>
            </a:r>
            <a:endParaRPr sz="1100">
              <a:latin typeface="Century Gothic"/>
              <a:ea typeface="Century Gothic"/>
              <a:cs typeface="Century Gothic"/>
              <a:sym typeface="Century Gothic"/>
            </a:endParaRPr>
          </a:p>
        </p:txBody>
      </p:sp>
      <p:sp>
        <p:nvSpPr>
          <p:cNvPr id="322" name="Google Shape;322;p42"/>
          <p:cNvSpPr txBox="1"/>
          <p:nvPr/>
        </p:nvSpPr>
        <p:spPr>
          <a:xfrm>
            <a:off x="5685638" y="4407544"/>
            <a:ext cx="1492800" cy="477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Normalisation et rotation inverse</a:t>
            </a:r>
            <a:endParaRPr sz="1100">
              <a:latin typeface="Century Gothic"/>
              <a:ea typeface="Century Gothic"/>
              <a:cs typeface="Century Gothic"/>
              <a:sym typeface="Century Gothic"/>
            </a:endParaRPr>
          </a:p>
        </p:txBody>
      </p:sp>
      <p:sp>
        <p:nvSpPr>
          <p:cNvPr id="323" name="Google Shape;323;p42"/>
          <p:cNvSpPr txBox="1"/>
          <p:nvPr/>
        </p:nvSpPr>
        <p:spPr>
          <a:xfrm>
            <a:off x="1140581" y="2208506"/>
            <a:ext cx="10788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Données originales </a:t>
            </a:r>
            <a:r>
              <a:rPr b="1" lang="en" sz="1500">
                <a:latin typeface="Century Gothic"/>
                <a:ea typeface="Century Gothic"/>
                <a:cs typeface="Century Gothic"/>
                <a:sym typeface="Century Gothic"/>
              </a:rPr>
              <a:t>x</a:t>
            </a:r>
            <a:endParaRPr b="1" sz="1500">
              <a:latin typeface="Century Gothic"/>
              <a:ea typeface="Century Gothic"/>
              <a:cs typeface="Century Gothic"/>
              <a:sym typeface="Century Gothic"/>
            </a:endParaRPr>
          </a:p>
        </p:txBody>
      </p:sp>
      <p:sp>
        <p:nvSpPr>
          <p:cNvPr id="324" name="Google Shape;324;p42"/>
          <p:cNvSpPr txBox="1"/>
          <p:nvPr/>
        </p:nvSpPr>
        <p:spPr>
          <a:xfrm>
            <a:off x="6741281" y="2208506"/>
            <a:ext cx="10788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Données blanchies </a:t>
            </a:r>
            <a:r>
              <a:rPr b="1" lang="en" sz="1500">
                <a:latin typeface="Century Gothic"/>
                <a:ea typeface="Century Gothic"/>
                <a:cs typeface="Century Gothic"/>
                <a:sym typeface="Century Gothic"/>
              </a:rPr>
              <a:t>z</a:t>
            </a:r>
            <a:endParaRPr b="1" sz="1500">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p:nvPr/>
        </p:nvSpPr>
        <p:spPr>
          <a:xfrm>
            <a:off x="751913" y="621150"/>
            <a:ext cx="6168000" cy="14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30" name="Google Shape;330;p43"/>
          <p:cNvPicPr preferRelativeResize="0"/>
          <p:nvPr/>
        </p:nvPicPr>
        <p:blipFill>
          <a:blip r:embed="rId3">
            <a:alphaModFix/>
          </a:blip>
          <a:stretch>
            <a:fillRect/>
          </a:stretch>
        </p:blipFill>
        <p:spPr>
          <a:xfrm>
            <a:off x="3866344" y="784266"/>
            <a:ext cx="2407444" cy="435769"/>
          </a:xfrm>
          <a:prstGeom prst="rect">
            <a:avLst/>
          </a:prstGeom>
          <a:noFill/>
          <a:ln>
            <a:noFill/>
          </a:ln>
        </p:spPr>
      </p:pic>
      <p:sp>
        <p:nvSpPr>
          <p:cNvPr id="331" name="Google Shape;331;p43"/>
          <p:cNvSpPr txBox="1"/>
          <p:nvPr/>
        </p:nvSpPr>
        <p:spPr>
          <a:xfrm>
            <a:off x="5795156" y="1460963"/>
            <a:ext cx="9264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latin typeface="Century Gothic"/>
                <a:ea typeface="Century Gothic"/>
                <a:cs typeface="Century Gothic"/>
                <a:sym typeface="Century Gothic"/>
              </a:rPr>
              <a:t>Centrage</a:t>
            </a:r>
            <a:endParaRPr sz="900">
              <a:latin typeface="Century Gothic"/>
              <a:ea typeface="Century Gothic"/>
              <a:cs typeface="Century Gothic"/>
              <a:sym typeface="Century Gothic"/>
            </a:endParaRPr>
          </a:p>
        </p:txBody>
      </p:sp>
      <p:sp>
        <p:nvSpPr>
          <p:cNvPr id="332" name="Google Shape;332;p43"/>
          <p:cNvSpPr txBox="1"/>
          <p:nvPr/>
        </p:nvSpPr>
        <p:spPr>
          <a:xfrm>
            <a:off x="4252106" y="1803863"/>
            <a:ext cx="9264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latin typeface="Century Gothic"/>
                <a:ea typeface="Century Gothic"/>
                <a:cs typeface="Century Gothic"/>
                <a:sym typeface="Century Gothic"/>
              </a:rPr>
              <a:t>Normalisation</a:t>
            </a:r>
            <a:endParaRPr sz="900">
              <a:latin typeface="Century Gothic"/>
              <a:ea typeface="Century Gothic"/>
              <a:cs typeface="Century Gothic"/>
              <a:sym typeface="Century Gothic"/>
            </a:endParaRPr>
          </a:p>
        </p:txBody>
      </p:sp>
      <p:sp>
        <p:nvSpPr>
          <p:cNvPr id="333" name="Google Shape;333;p43"/>
          <p:cNvSpPr txBox="1"/>
          <p:nvPr/>
        </p:nvSpPr>
        <p:spPr>
          <a:xfrm>
            <a:off x="5049525" y="1643888"/>
            <a:ext cx="9264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latin typeface="Century Gothic"/>
                <a:ea typeface="Century Gothic"/>
                <a:cs typeface="Century Gothic"/>
                <a:sym typeface="Century Gothic"/>
              </a:rPr>
              <a:t>Rotation</a:t>
            </a:r>
            <a:endParaRPr sz="900">
              <a:latin typeface="Century Gothic"/>
              <a:ea typeface="Century Gothic"/>
              <a:cs typeface="Century Gothic"/>
              <a:sym typeface="Century Gothic"/>
            </a:endParaRPr>
          </a:p>
        </p:txBody>
      </p:sp>
      <p:sp>
        <p:nvSpPr>
          <p:cNvPr id="334" name="Google Shape;334;p43"/>
          <p:cNvSpPr txBox="1"/>
          <p:nvPr/>
        </p:nvSpPr>
        <p:spPr>
          <a:xfrm>
            <a:off x="3738900" y="1388288"/>
            <a:ext cx="9264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latin typeface="Century Gothic"/>
                <a:ea typeface="Century Gothic"/>
                <a:cs typeface="Century Gothic"/>
                <a:sym typeface="Century Gothic"/>
              </a:rPr>
              <a:t>Rotation inverse</a:t>
            </a:r>
            <a:endParaRPr sz="900">
              <a:latin typeface="Century Gothic"/>
              <a:ea typeface="Century Gothic"/>
              <a:cs typeface="Century Gothic"/>
              <a:sym typeface="Century Gothic"/>
            </a:endParaRPr>
          </a:p>
        </p:txBody>
      </p:sp>
      <p:cxnSp>
        <p:nvCxnSpPr>
          <p:cNvPr id="335" name="Google Shape;335;p43"/>
          <p:cNvCxnSpPr>
            <a:stCxn id="334" idx="0"/>
          </p:cNvCxnSpPr>
          <p:nvPr/>
        </p:nvCxnSpPr>
        <p:spPr>
          <a:xfrm flipH="1" rot="10800000">
            <a:off x="4202100" y="1128188"/>
            <a:ext cx="225900" cy="260100"/>
          </a:xfrm>
          <a:prstGeom prst="straightConnector1">
            <a:avLst/>
          </a:prstGeom>
          <a:noFill/>
          <a:ln cap="flat" cmpd="sng" w="9525">
            <a:solidFill>
              <a:schemeClr val="dk2"/>
            </a:solidFill>
            <a:prstDash val="solid"/>
            <a:round/>
            <a:headEnd len="med" w="med" type="none"/>
            <a:tailEnd len="med" w="med" type="triangle"/>
          </a:ln>
        </p:spPr>
      </p:cxnSp>
      <p:pic>
        <p:nvPicPr>
          <p:cNvPr id="336" name="Google Shape;336;p43"/>
          <p:cNvPicPr preferRelativeResize="0"/>
          <p:nvPr/>
        </p:nvPicPr>
        <p:blipFill>
          <a:blip r:embed="rId4">
            <a:alphaModFix/>
          </a:blip>
          <a:stretch>
            <a:fillRect/>
          </a:stretch>
        </p:blipFill>
        <p:spPr>
          <a:xfrm>
            <a:off x="2752650" y="2203704"/>
            <a:ext cx="1950366" cy="276975"/>
          </a:xfrm>
          <a:prstGeom prst="rect">
            <a:avLst/>
          </a:prstGeom>
          <a:noFill/>
          <a:ln>
            <a:noFill/>
          </a:ln>
        </p:spPr>
      </p:pic>
      <p:pic>
        <p:nvPicPr>
          <p:cNvPr id="337" name="Google Shape;337;p43"/>
          <p:cNvPicPr preferRelativeResize="0"/>
          <p:nvPr/>
        </p:nvPicPr>
        <p:blipFill>
          <a:blip r:embed="rId5">
            <a:alphaModFix/>
          </a:blip>
          <a:stretch>
            <a:fillRect/>
          </a:stretch>
        </p:blipFill>
        <p:spPr>
          <a:xfrm>
            <a:off x="3118350" y="4106616"/>
            <a:ext cx="1950375" cy="506202"/>
          </a:xfrm>
          <a:prstGeom prst="rect">
            <a:avLst/>
          </a:prstGeom>
          <a:noFill/>
          <a:ln>
            <a:noFill/>
          </a:ln>
        </p:spPr>
      </p:pic>
      <p:pic>
        <p:nvPicPr>
          <p:cNvPr id="338" name="Google Shape;338;p43"/>
          <p:cNvPicPr preferRelativeResize="0"/>
          <p:nvPr/>
        </p:nvPicPr>
        <p:blipFill>
          <a:blip r:embed="rId6">
            <a:alphaModFix/>
          </a:blip>
          <a:stretch>
            <a:fillRect/>
          </a:stretch>
        </p:blipFill>
        <p:spPr>
          <a:xfrm>
            <a:off x="3061200" y="2691375"/>
            <a:ext cx="1998638" cy="794044"/>
          </a:xfrm>
          <a:prstGeom prst="rect">
            <a:avLst/>
          </a:prstGeom>
          <a:noFill/>
          <a:ln>
            <a:noFill/>
          </a:ln>
        </p:spPr>
      </p:pic>
      <p:cxnSp>
        <p:nvCxnSpPr>
          <p:cNvPr id="339" name="Google Shape;339;p43"/>
          <p:cNvCxnSpPr/>
          <p:nvPr/>
        </p:nvCxnSpPr>
        <p:spPr>
          <a:xfrm rot="10800000">
            <a:off x="4675013" y="1166044"/>
            <a:ext cx="10800" cy="6756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43"/>
          <p:cNvCxnSpPr>
            <a:stCxn id="333" idx="0"/>
          </p:cNvCxnSpPr>
          <p:nvPr/>
        </p:nvCxnSpPr>
        <p:spPr>
          <a:xfrm rot="10800000">
            <a:off x="5296125" y="1198688"/>
            <a:ext cx="216600" cy="4452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43"/>
          <p:cNvCxnSpPr>
            <a:stCxn id="331" idx="0"/>
          </p:cNvCxnSpPr>
          <p:nvPr/>
        </p:nvCxnSpPr>
        <p:spPr>
          <a:xfrm rot="10800000">
            <a:off x="5895356" y="1155263"/>
            <a:ext cx="363000" cy="305700"/>
          </a:xfrm>
          <a:prstGeom prst="straightConnector1">
            <a:avLst/>
          </a:prstGeom>
          <a:noFill/>
          <a:ln cap="flat" cmpd="sng" w="9525">
            <a:solidFill>
              <a:schemeClr val="dk2"/>
            </a:solidFill>
            <a:prstDash val="solid"/>
            <a:round/>
            <a:headEnd len="med" w="med" type="none"/>
            <a:tailEnd len="med" w="med" type="triangle"/>
          </a:ln>
        </p:spPr>
      </p:cxnSp>
      <p:sp>
        <p:nvSpPr>
          <p:cNvPr id="342" name="Google Shape;342;p43"/>
          <p:cNvSpPr txBox="1"/>
          <p:nvPr/>
        </p:nvSpPr>
        <p:spPr>
          <a:xfrm>
            <a:off x="795506" y="826744"/>
            <a:ext cx="7954500" cy="4048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300">
                <a:latin typeface="Century Gothic"/>
                <a:ea typeface="Century Gothic"/>
                <a:cs typeface="Century Gothic"/>
                <a:sym typeface="Century Gothic"/>
              </a:rPr>
              <a:t>Transformation de blanchiment: </a:t>
            </a:r>
            <a:endParaRPr b="1"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rPr lang="en" sz="1300">
                <a:latin typeface="Century Gothic"/>
                <a:ea typeface="Century Gothic"/>
                <a:cs typeface="Century Gothic"/>
                <a:sym typeface="Century Gothic"/>
              </a:rPr>
              <a:t>Matrice de rotation: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rPr lang="en" sz="1300">
                <a:latin typeface="Century Gothic"/>
                <a:ea typeface="Century Gothic"/>
                <a:cs typeface="Century Gothic"/>
                <a:sym typeface="Century Gothic"/>
              </a:rPr>
              <a:t>Matrice de normalisation:</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rPr lang="en" sz="1300">
                <a:latin typeface="Century Gothic"/>
                <a:ea typeface="Century Gothic"/>
                <a:cs typeface="Century Gothic"/>
                <a:sym typeface="Century Gothic"/>
              </a:rPr>
              <a:t>avec les vecteurs propres </a:t>
            </a:r>
            <a:r>
              <a:rPr b="1" lang="en" sz="1300">
                <a:latin typeface="Century Gothic"/>
                <a:ea typeface="Century Gothic"/>
                <a:cs typeface="Century Gothic"/>
                <a:sym typeface="Century Gothic"/>
              </a:rPr>
              <a:t>w</a:t>
            </a:r>
            <a:r>
              <a:rPr lang="en" sz="1300">
                <a:latin typeface="Century Gothic"/>
                <a:ea typeface="Century Gothic"/>
                <a:cs typeface="Century Gothic"/>
                <a:sym typeface="Century Gothic"/>
              </a:rPr>
              <a:t> et les valeurs propres  λ de la matrice de covariance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retenir Blanchiment vs. Standardisation </a:t>
            </a:r>
            <a:endParaRPr/>
          </a:p>
        </p:txBody>
      </p:sp>
      <p:pic>
        <p:nvPicPr>
          <p:cNvPr id="348" name="Google Shape;348;p44"/>
          <p:cNvPicPr preferRelativeResize="0"/>
          <p:nvPr/>
        </p:nvPicPr>
        <p:blipFill>
          <a:blip r:embed="rId3">
            <a:alphaModFix/>
          </a:blip>
          <a:stretch>
            <a:fillRect/>
          </a:stretch>
        </p:blipFill>
        <p:spPr>
          <a:xfrm>
            <a:off x="117550" y="1218900"/>
            <a:ext cx="8839203" cy="2908804"/>
          </a:xfrm>
          <a:prstGeom prst="rect">
            <a:avLst/>
          </a:prstGeom>
          <a:noFill/>
          <a:ln>
            <a:noFill/>
          </a:ln>
        </p:spPr>
      </p:pic>
      <p:sp>
        <p:nvSpPr>
          <p:cNvPr id="349" name="Google Shape;349;p44"/>
          <p:cNvSpPr/>
          <p:nvPr/>
        </p:nvSpPr>
        <p:spPr>
          <a:xfrm>
            <a:off x="4536250" y="1386925"/>
            <a:ext cx="320700" cy="550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4"/>
          <p:cNvSpPr/>
          <p:nvPr/>
        </p:nvSpPr>
        <p:spPr>
          <a:xfrm rot="10800000">
            <a:off x="4536262" y="3316502"/>
            <a:ext cx="320700" cy="550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rot="5400000">
            <a:off x="5518025" y="2296500"/>
            <a:ext cx="320700" cy="550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rot="-5400000">
            <a:off x="3523825" y="2330425"/>
            <a:ext cx="320700" cy="550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rot="1387411">
            <a:off x="1228457" y="1506474"/>
            <a:ext cx="1262749" cy="219818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44"/>
          <p:cNvCxnSpPr>
            <a:stCxn id="353" idx="6"/>
          </p:cNvCxnSpPr>
          <p:nvPr/>
        </p:nvCxnSpPr>
        <p:spPr>
          <a:xfrm rot="10800000">
            <a:off x="1279181" y="2357618"/>
            <a:ext cx="1161300" cy="4959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44"/>
          <p:cNvCxnSpPr>
            <a:stCxn id="353" idx="4"/>
            <a:endCxn id="353" idx="0"/>
          </p:cNvCxnSpPr>
          <p:nvPr/>
        </p:nvCxnSpPr>
        <p:spPr>
          <a:xfrm flipH="1" rot="10800000">
            <a:off x="1427981" y="1594868"/>
            <a:ext cx="863700" cy="20214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44"/>
          <p:cNvSpPr/>
          <p:nvPr/>
        </p:nvSpPr>
        <p:spPr>
          <a:xfrm rot="5399183">
            <a:off x="7001696" y="1911375"/>
            <a:ext cx="1262700" cy="1388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44"/>
          <p:cNvCxnSpPr>
            <a:stCxn id="356" idx="6"/>
            <a:endCxn id="356" idx="2"/>
          </p:cNvCxnSpPr>
          <p:nvPr/>
        </p:nvCxnSpPr>
        <p:spPr>
          <a:xfrm rot="10800000">
            <a:off x="7632896" y="1974225"/>
            <a:ext cx="300" cy="12627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44"/>
          <p:cNvCxnSpPr>
            <a:stCxn id="356" idx="4"/>
            <a:endCxn id="356" idx="0"/>
          </p:cNvCxnSpPr>
          <p:nvPr/>
        </p:nvCxnSpPr>
        <p:spPr>
          <a:xfrm>
            <a:off x="6938846" y="2605575"/>
            <a:ext cx="1388400" cy="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44"/>
          <p:cNvSpPr/>
          <p:nvPr/>
        </p:nvSpPr>
        <p:spPr>
          <a:xfrm rot="978990">
            <a:off x="4160179" y="1901574"/>
            <a:ext cx="1062493" cy="1434051"/>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44"/>
          <p:cNvCxnSpPr>
            <a:stCxn id="359" idx="6"/>
          </p:cNvCxnSpPr>
          <p:nvPr/>
        </p:nvCxnSpPr>
        <p:spPr>
          <a:xfrm rot="10800000">
            <a:off x="4181575" y="2469350"/>
            <a:ext cx="1019700" cy="2985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44"/>
          <p:cNvCxnSpPr>
            <a:stCxn id="359" idx="4"/>
            <a:endCxn id="359" idx="0"/>
          </p:cNvCxnSpPr>
          <p:nvPr/>
        </p:nvCxnSpPr>
        <p:spPr>
          <a:xfrm flipH="1" rot="10800000">
            <a:off x="4312225" y="2010050"/>
            <a:ext cx="758400" cy="121710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44"/>
          <p:cNvSpPr txBox="1"/>
          <p:nvPr/>
        </p:nvSpPr>
        <p:spPr>
          <a:xfrm>
            <a:off x="1574575" y="4563575"/>
            <a:ext cx="62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Pourquoi en pratique on fait juste de la normalisation alors????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Codage des fonctionnalités</a:t>
            </a:r>
            <a:endParaRPr/>
          </a:p>
        </p:txBody>
      </p:sp>
      <p:sp>
        <p:nvSpPr>
          <p:cNvPr id="79" name="Google Shape;79;p18"/>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8"/>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81" name="Google Shape;81;p18"/>
          <p:cNvSpPr txBox="1"/>
          <p:nvPr/>
        </p:nvSpPr>
        <p:spPr>
          <a:xfrm>
            <a:off x="1009055" y="1379637"/>
            <a:ext cx="72348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Transformez les caractéristiques catégorielles en caractéristiques numériques pour fournir des informations plus précises</a:t>
            </a:r>
            <a:endParaRPr sz="1500">
              <a:latin typeface="Trebuchet MS"/>
              <a:ea typeface="Trebuchet MS"/>
              <a:cs typeface="Trebuchet MS"/>
              <a:sym typeface="Trebuchet MS"/>
            </a:endParaRPr>
          </a:p>
        </p:txBody>
      </p:sp>
      <p:sp>
        <p:nvSpPr>
          <p:cNvPr id="82" name="Google Shape;82;p18"/>
          <p:cNvSpPr txBox="1"/>
          <p:nvPr/>
        </p:nvSpPr>
        <p:spPr>
          <a:xfrm>
            <a:off x="696516" y="2003822"/>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83" name="Google Shape;83;p18"/>
          <p:cNvSpPr txBox="1"/>
          <p:nvPr/>
        </p:nvSpPr>
        <p:spPr>
          <a:xfrm>
            <a:off x="1009055" y="2049363"/>
            <a:ext cx="72702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Aider à capturer explicitement les relations non linéaires et les interactions entre les valeurs des fonctionnalités</a:t>
            </a:r>
            <a:endParaRPr sz="1500">
              <a:latin typeface="Trebuchet MS"/>
              <a:ea typeface="Trebuchet MS"/>
              <a:cs typeface="Trebuchet MS"/>
              <a:sym typeface="Trebuchet MS"/>
            </a:endParaRPr>
          </a:p>
        </p:txBody>
      </p:sp>
      <p:sp>
        <p:nvSpPr>
          <p:cNvPr id="84" name="Google Shape;84;p18"/>
          <p:cNvSpPr txBox="1"/>
          <p:nvPr/>
        </p:nvSpPr>
        <p:spPr>
          <a:xfrm>
            <a:off x="696516" y="2673548"/>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85" name="Google Shape;85;p18"/>
          <p:cNvSpPr txBox="1"/>
          <p:nvPr/>
        </p:nvSpPr>
        <p:spPr>
          <a:xfrm>
            <a:off x="1009055" y="2719090"/>
            <a:ext cx="63459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La plupart des outils d'apprentissage automatique n'acceptent que des nombres comme entrée, par exemple xgboost, gbm, glmnet, libsvm, liblinear, etc.</a:t>
            </a:r>
            <a:endParaRPr sz="15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Valeurs aberrantes</a:t>
            </a:r>
            <a:endParaRPr/>
          </a:p>
        </p:txBody>
      </p:sp>
      <p:sp>
        <p:nvSpPr>
          <p:cNvPr id="368" name="Google Shape;368;p45"/>
          <p:cNvSpPr txBox="1"/>
          <p:nvPr/>
        </p:nvSpPr>
        <p:spPr>
          <a:xfrm>
            <a:off x="1009055" y="1379637"/>
            <a:ext cx="61080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Les valeurs aberrantes peuvent être introduites dans la population lors des collectes de données</a:t>
            </a:r>
            <a:endParaRPr sz="1500">
              <a:latin typeface="Trebuchet MS"/>
              <a:ea typeface="Trebuchet MS"/>
              <a:cs typeface="Trebuchet MS"/>
              <a:sym typeface="Trebuchet MS"/>
            </a:endParaRPr>
          </a:p>
        </p:txBody>
      </p:sp>
      <p:pic>
        <p:nvPicPr>
          <p:cNvPr id="369" name="Google Shape;369;p45"/>
          <p:cNvPicPr preferRelativeResize="0"/>
          <p:nvPr/>
        </p:nvPicPr>
        <p:blipFill rotWithShape="1">
          <a:blip r:embed="rId3">
            <a:alphaModFix/>
          </a:blip>
          <a:srcRect b="0" l="0" r="0" t="0"/>
          <a:stretch/>
        </p:blipFill>
        <p:spPr>
          <a:xfrm>
            <a:off x="2824058" y="2011287"/>
            <a:ext cx="2357647" cy="2338242"/>
          </a:xfrm>
          <a:prstGeom prst="rect">
            <a:avLst/>
          </a:prstGeom>
          <a:noFill/>
          <a:ln>
            <a:noFill/>
          </a:ln>
        </p:spPr>
      </p:pic>
      <p:sp>
        <p:nvSpPr>
          <p:cNvPr id="370" name="Google Shape;370;p45"/>
          <p:cNvSpPr txBox="1"/>
          <p:nvPr/>
        </p:nvSpPr>
        <p:spPr>
          <a:xfrm>
            <a:off x="6250781" y="2806154"/>
            <a:ext cx="1482600" cy="885600"/>
          </a:xfrm>
          <a:prstGeom prst="rect">
            <a:avLst/>
          </a:prstGeom>
          <a:noFill/>
          <a:ln>
            <a:noFill/>
          </a:ln>
        </p:spPr>
        <p:txBody>
          <a:bodyPr anchorCtr="0" anchor="t" bIns="0" lIns="0" spcFirstLastPara="1" rIns="0" wrap="square" tIns="8175">
            <a:noAutofit/>
          </a:bodyPr>
          <a:lstStyle/>
          <a:p>
            <a:pPr indent="0" lvl="0" marL="63500" marR="0" rtl="0" algn="l">
              <a:lnSpc>
                <a:spcPct val="100000"/>
              </a:lnSpc>
              <a:spcBef>
                <a:spcPts val="0"/>
              </a:spcBef>
              <a:spcAft>
                <a:spcPts val="0"/>
              </a:spcAft>
              <a:buNone/>
            </a:pPr>
            <a:r>
              <a:rPr b="1" lang="en" sz="1900">
                <a:latin typeface="Georgia"/>
                <a:ea typeface="Georgia"/>
                <a:cs typeface="Georgia"/>
                <a:sym typeface="Georgia"/>
              </a:rPr>
              <a:t>erreur ?</a:t>
            </a:r>
            <a:endParaRPr b="1" sz="1900">
              <a:latin typeface="Georgia"/>
              <a:ea typeface="Georgia"/>
              <a:cs typeface="Georgia"/>
              <a:sym typeface="Georgia"/>
            </a:endParaRPr>
          </a:p>
          <a:p>
            <a:pPr indent="0" lvl="0" marL="63500" marR="0" rtl="0" algn="l">
              <a:lnSpc>
                <a:spcPct val="100000"/>
              </a:lnSpc>
              <a:spcBef>
                <a:spcPts val="0"/>
              </a:spcBef>
              <a:spcAft>
                <a:spcPts val="0"/>
              </a:spcAft>
              <a:buNone/>
            </a:pPr>
            <a:r>
              <a:t/>
            </a:r>
            <a:endParaRPr b="1" sz="1900">
              <a:latin typeface="Georgia"/>
              <a:ea typeface="Georgia"/>
              <a:cs typeface="Georgia"/>
              <a:sym typeface="Georgia"/>
            </a:endParaRPr>
          </a:p>
          <a:p>
            <a:pPr indent="0" lvl="0" marL="63500" marR="0" rtl="0" algn="l">
              <a:lnSpc>
                <a:spcPct val="100000"/>
              </a:lnSpc>
              <a:spcBef>
                <a:spcPts val="0"/>
              </a:spcBef>
              <a:spcAft>
                <a:spcPts val="0"/>
              </a:spcAft>
              <a:buNone/>
            </a:pPr>
            <a:r>
              <a:rPr b="1" lang="en" sz="1900">
                <a:latin typeface="Georgia"/>
                <a:ea typeface="Georgia"/>
                <a:cs typeface="Georgia"/>
                <a:sym typeface="Georgia"/>
              </a:rPr>
              <a:t>écart ?</a:t>
            </a:r>
            <a:endParaRPr b="1" sz="1900">
              <a:latin typeface="Georgia"/>
              <a:ea typeface="Georgia"/>
              <a:cs typeface="Georgia"/>
              <a:sym typeface="Georgia"/>
            </a:endParaRPr>
          </a:p>
        </p:txBody>
      </p:sp>
      <p:sp>
        <p:nvSpPr>
          <p:cNvPr id="371" name="Google Shape;371;p45"/>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t>Le traitement des données aberrantes</a:t>
            </a:r>
            <a:endParaRPr/>
          </a:p>
        </p:txBody>
      </p:sp>
      <p:sp>
        <p:nvSpPr>
          <p:cNvPr id="377" name="Google Shape;377;p46"/>
          <p:cNvSpPr txBox="1"/>
          <p:nvPr>
            <p:ph idx="1" type="body"/>
          </p:nvPr>
        </p:nvSpPr>
        <p:spPr>
          <a:xfrm>
            <a:off x="393525" y="1654898"/>
            <a:ext cx="8357100" cy="2339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100">
                <a:solidFill>
                  <a:srgbClr val="2A2E33"/>
                </a:solidFill>
              </a:rPr>
              <a:t>Origines courantes des données aberrantes:</a:t>
            </a:r>
            <a:endParaRPr sz="2100">
              <a:solidFill>
                <a:srgbClr val="2A2E33"/>
              </a:solidFill>
            </a:endParaRPr>
          </a:p>
          <a:p>
            <a:pPr indent="-254000" lvl="0" marL="685800" rtl="0" algn="l">
              <a:lnSpc>
                <a:spcPct val="115000"/>
              </a:lnSpc>
              <a:spcBef>
                <a:spcPts val="1200"/>
              </a:spcBef>
              <a:spcAft>
                <a:spcPts val="0"/>
              </a:spcAft>
              <a:buClr>
                <a:srgbClr val="2A2E33"/>
              </a:buClr>
              <a:buSzPts val="1400"/>
              <a:buFont typeface="Century Gothic"/>
              <a:buChar char="●"/>
            </a:pPr>
            <a:r>
              <a:rPr lang="en">
                <a:solidFill>
                  <a:srgbClr val="2A2E33"/>
                </a:solidFill>
              </a:rPr>
              <a:t>Erreurs instrumentales</a:t>
            </a:r>
            <a:endParaRPr>
              <a:solidFill>
                <a:srgbClr val="2A2E33"/>
              </a:solidFill>
            </a:endParaRPr>
          </a:p>
          <a:p>
            <a:pPr indent="-254000" lvl="0" marL="685800" rtl="0" algn="l">
              <a:lnSpc>
                <a:spcPct val="115000"/>
              </a:lnSpc>
              <a:spcBef>
                <a:spcPts val="0"/>
              </a:spcBef>
              <a:spcAft>
                <a:spcPts val="0"/>
              </a:spcAft>
              <a:buClr>
                <a:srgbClr val="2A2E33"/>
              </a:buClr>
              <a:buSzPts val="1400"/>
              <a:buFont typeface="Century Gothic"/>
              <a:buChar char="●"/>
            </a:pPr>
            <a:r>
              <a:rPr lang="en">
                <a:solidFill>
                  <a:srgbClr val="2A2E33"/>
                </a:solidFill>
              </a:rPr>
              <a:t>Bruit naturel dans les données</a:t>
            </a:r>
            <a:endParaRPr>
              <a:solidFill>
                <a:srgbClr val="2A2E33"/>
              </a:solidFill>
            </a:endParaRPr>
          </a:p>
          <a:p>
            <a:pPr indent="-254000" lvl="0" marL="685800" rtl="0" algn="l">
              <a:lnSpc>
                <a:spcPct val="115000"/>
              </a:lnSpc>
              <a:spcBef>
                <a:spcPts val="0"/>
              </a:spcBef>
              <a:spcAft>
                <a:spcPts val="0"/>
              </a:spcAft>
              <a:buClr>
                <a:srgbClr val="2A2E33"/>
              </a:buClr>
              <a:buSzPts val="1400"/>
              <a:buFont typeface="Century Gothic"/>
              <a:buChar char="●"/>
            </a:pPr>
            <a:r>
              <a:rPr lang="en">
                <a:solidFill>
                  <a:srgbClr val="2A2E33"/>
                </a:solidFill>
              </a:rPr>
              <a:t>Mauvaises entrées dans un fichier Excel</a:t>
            </a:r>
            <a:endParaRPr>
              <a:solidFill>
                <a:srgbClr val="2A2E33"/>
              </a:solidFill>
            </a:endParaRPr>
          </a:p>
          <a:p>
            <a:pPr indent="-254000" lvl="0" marL="685800" rtl="0" algn="l">
              <a:lnSpc>
                <a:spcPct val="115000"/>
              </a:lnSpc>
              <a:spcBef>
                <a:spcPts val="0"/>
              </a:spcBef>
              <a:spcAft>
                <a:spcPts val="0"/>
              </a:spcAft>
              <a:buClr>
                <a:srgbClr val="2A2E33"/>
              </a:buClr>
              <a:buSzPts val="1400"/>
              <a:buFont typeface="Century Gothic"/>
              <a:buChar char="●"/>
            </a:pPr>
            <a:r>
              <a:rPr lang="en">
                <a:solidFill>
                  <a:srgbClr val="2A2E33"/>
                </a:solidFill>
              </a:rPr>
              <a:t>Données mal étiquetées</a:t>
            </a:r>
            <a:endParaRPr>
              <a:solidFill>
                <a:srgbClr val="2A2E33"/>
              </a:solidFill>
            </a:endParaRPr>
          </a:p>
          <a:p>
            <a:pPr indent="-254000" lvl="0" marL="685800" rtl="0" algn="l">
              <a:lnSpc>
                <a:spcPct val="115000"/>
              </a:lnSpc>
              <a:spcBef>
                <a:spcPts val="0"/>
              </a:spcBef>
              <a:spcAft>
                <a:spcPts val="0"/>
              </a:spcAft>
              <a:buClr>
                <a:srgbClr val="FF0000"/>
              </a:buClr>
              <a:buSzPts val="1400"/>
              <a:buFont typeface="Century Gothic"/>
              <a:buChar char="●"/>
            </a:pPr>
            <a:r>
              <a:rPr b="1" lang="en">
                <a:solidFill>
                  <a:srgbClr val="FF0000"/>
                </a:solidFill>
              </a:rPr>
              <a:t>Nouveau phénomène !</a:t>
            </a:r>
            <a:endParaRPr b="1">
              <a:solidFill>
                <a:srgbClr val="FF0000"/>
              </a:solidFill>
            </a:endParaRPr>
          </a:p>
          <a:p>
            <a:pPr indent="0" lvl="0" marL="0" rtl="0" algn="l">
              <a:lnSpc>
                <a:spcPct val="115000"/>
              </a:lnSpc>
              <a:spcBef>
                <a:spcPts val="1200"/>
              </a:spcBef>
              <a:spcAft>
                <a:spcPts val="0"/>
              </a:spcAft>
              <a:buClr>
                <a:schemeClr val="dk1"/>
              </a:buClr>
              <a:buSzPts val="800"/>
              <a:buFont typeface="Arial"/>
              <a:buNone/>
            </a:pPr>
            <a:r>
              <a:t/>
            </a:r>
            <a:endParaRPr>
              <a:solidFill>
                <a:srgbClr val="2A2E33"/>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800"/>
              <a:buFont typeface="Arial"/>
              <a:buNone/>
            </a:pPr>
            <a:r>
              <a:t/>
            </a:r>
            <a:endParaRPr>
              <a:solidFill>
                <a:srgbClr val="2A2E33"/>
              </a:solidFill>
              <a:latin typeface="Calibri"/>
              <a:ea typeface="Calibri"/>
              <a:cs typeface="Calibri"/>
              <a:sym typeface="Calibri"/>
            </a:endParaRPr>
          </a:p>
          <a:p>
            <a:pPr indent="0" lvl="0" marL="0" rtl="0" algn="l">
              <a:spcBef>
                <a:spcPts val="1200"/>
              </a:spcBef>
              <a:spcAft>
                <a:spcPts val="1200"/>
              </a:spcAft>
              <a:buNone/>
            </a:pPr>
            <a:r>
              <a:t/>
            </a:r>
            <a:endParaRPr/>
          </a:p>
        </p:txBody>
      </p:sp>
      <p:pic>
        <p:nvPicPr>
          <p:cNvPr id="378" name="Google Shape;378;p46"/>
          <p:cNvPicPr preferRelativeResize="0"/>
          <p:nvPr/>
        </p:nvPicPr>
        <p:blipFill>
          <a:blip r:embed="rId3">
            <a:alphaModFix/>
          </a:blip>
          <a:stretch>
            <a:fillRect/>
          </a:stretch>
        </p:blipFill>
        <p:spPr>
          <a:xfrm>
            <a:off x="6124500" y="1769194"/>
            <a:ext cx="1790175" cy="24051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Détection des valeurs aberrantes</a:t>
            </a:r>
            <a:endParaRPr/>
          </a:p>
        </p:txBody>
      </p:sp>
      <p:sp>
        <p:nvSpPr>
          <p:cNvPr id="384" name="Google Shape;384;p47"/>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47"/>
          <p:cNvSpPr txBox="1"/>
          <p:nvPr/>
        </p:nvSpPr>
        <p:spPr>
          <a:xfrm>
            <a:off x="189500" y="1073750"/>
            <a:ext cx="8520600" cy="4279200"/>
          </a:xfrm>
          <a:prstGeom prst="rect">
            <a:avLst/>
          </a:prstGeom>
          <a:noFill/>
          <a:ln>
            <a:noFill/>
          </a:ln>
        </p:spPr>
        <p:txBody>
          <a:bodyPr anchorCtr="0" anchor="t" bIns="91425" lIns="91425" spcFirstLastPara="1" rIns="91425" wrap="square" tIns="91425">
            <a:noAutofit/>
          </a:bodyPr>
          <a:lstStyle/>
          <a:p>
            <a:pPr indent="-237172" lvl="0" marL="342900" rtl="0" algn="l">
              <a:spcBef>
                <a:spcPts val="1000"/>
              </a:spcBef>
              <a:spcAft>
                <a:spcPts val="0"/>
              </a:spcAft>
              <a:buNone/>
            </a:pPr>
            <a:r>
              <a:rPr lang="en" sz="1300" u="sng">
                <a:solidFill>
                  <a:schemeClr val="dk1"/>
                </a:solidFill>
                <a:latin typeface="Century Gothic"/>
                <a:ea typeface="Century Gothic"/>
                <a:cs typeface="Century Gothic"/>
                <a:sym typeface="Century Gothic"/>
              </a:rPr>
              <a:t>Valeur aberrante :</a:t>
            </a:r>
            <a:r>
              <a:rPr lang="en" sz="1300">
                <a:solidFill>
                  <a:schemeClr val="dk1"/>
                </a:solidFill>
                <a:latin typeface="Century Gothic"/>
                <a:ea typeface="Century Gothic"/>
                <a:cs typeface="Century Gothic"/>
                <a:sym typeface="Century Gothic"/>
              </a:rPr>
              <a:t> un objet de données qui s'écarte considérablement des objets normaux comme s'il était généré par un mécanisme différent</a:t>
            </a:r>
            <a:endParaRPr sz="1300">
              <a:solidFill>
                <a:schemeClr val="dk1"/>
              </a:solidFill>
              <a:latin typeface="Century Gothic"/>
              <a:ea typeface="Century Gothic"/>
              <a:cs typeface="Century Gothic"/>
              <a:sym typeface="Century Gothic"/>
            </a:endParaRPr>
          </a:p>
          <a:p>
            <a:pPr indent="-237172" lvl="0" marL="342900" rtl="0" algn="l">
              <a:spcBef>
                <a:spcPts val="1000"/>
              </a:spcBef>
              <a:spcAft>
                <a:spcPts val="0"/>
              </a:spcAft>
              <a:buNone/>
            </a:pPr>
            <a:r>
              <a:rPr lang="en" sz="1300" u="sng">
                <a:solidFill>
                  <a:schemeClr val="dk1"/>
                </a:solidFill>
                <a:latin typeface="Century Gothic"/>
                <a:ea typeface="Century Gothic"/>
                <a:cs typeface="Century Gothic"/>
                <a:sym typeface="Century Gothic"/>
              </a:rPr>
              <a:t>Exemple :</a:t>
            </a:r>
            <a:r>
              <a:rPr lang="en" sz="1300">
                <a:solidFill>
                  <a:schemeClr val="dk1"/>
                </a:solidFill>
                <a:latin typeface="Century Gothic"/>
                <a:ea typeface="Century Gothic"/>
                <a:cs typeface="Century Gothic"/>
                <a:sym typeface="Century Gothic"/>
              </a:rPr>
              <a:t> Achat inhabituel par carte de crédit, sports : Michael Jordan, Usain Bolt, …</a:t>
            </a:r>
            <a:endParaRPr sz="1300">
              <a:solidFill>
                <a:schemeClr val="dk1"/>
              </a:solidFill>
              <a:latin typeface="Century Gothic"/>
              <a:ea typeface="Century Gothic"/>
              <a:cs typeface="Century Gothic"/>
              <a:sym typeface="Century Gothic"/>
            </a:endParaRPr>
          </a:p>
          <a:p>
            <a:pPr indent="-311150" lvl="0" marL="4572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Les valeurs aberrantes sont différentes des données de bruit.</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 bruit est une erreur aléatoire ou une variance dans une variable mesurée</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 bruit doit être supprimé avant la détection des valeurs aberrantes</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Les valeurs aberrantes sont intéressantes. Il viole le mécanisme qui génère les données normales</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 Détection des valeurs aberrantes par rapport à la détection de la nouveauté : stade précoce, valeur aberrante ; mais plus tard fusionné dans le modèle</a:t>
            </a:r>
            <a:endParaRPr sz="1300">
              <a:solidFill>
                <a:schemeClr val="dk1"/>
              </a:solidFill>
              <a:latin typeface="Century Gothic"/>
              <a:ea typeface="Century Gothic"/>
              <a:cs typeface="Century Gothic"/>
              <a:sym typeface="Century Gothic"/>
            </a:endParaRPr>
          </a:p>
          <a:p>
            <a:pPr indent="-237172" lvl="0" marL="342900" rtl="0" algn="l">
              <a:spcBef>
                <a:spcPts val="1000"/>
              </a:spcBef>
              <a:spcAft>
                <a:spcPts val="0"/>
              </a:spcAft>
              <a:buNone/>
            </a:pPr>
            <a:r>
              <a:rPr lang="en" sz="1300" u="sng">
                <a:solidFill>
                  <a:schemeClr val="dk1"/>
                </a:solidFill>
                <a:latin typeface="Century Gothic"/>
                <a:ea typeface="Century Gothic"/>
                <a:cs typeface="Century Gothic"/>
                <a:sym typeface="Century Gothic"/>
              </a:rPr>
              <a:t>Applications:</a:t>
            </a:r>
            <a:endParaRPr sz="1300" u="sng">
              <a:solidFill>
                <a:schemeClr val="dk1"/>
              </a:solidFill>
              <a:latin typeface="Century Gothic"/>
              <a:ea typeface="Century Gothic"/>
              <a:cs typeface="Century Gothic"/>
              <a:sym typeface="Century Gothic"/>
            </a:endParaRPr>
          </a:p>
          <a:p>
            <a:pPr indent="-311150" lvl="0" marL="457200" rtl="0" algn="l">
              <a:spcBef>
                <a:spcPts val="100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Détection de fraude à la carte de crédit</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Détection de fraude télécom</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Segmentation de la clientèle</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Analyse médicale</a:t>
            </a:r>
            <a:endParaRPr sz="1300">
              <a:solidFill>
                <a:schemeClr val="dk1"/>
              </a:solidFill>
              <a:latin typeface="Century Gothic"/>
              <a:ea typeface="Century Gothic"/>
              <a:cs typeface="Century Gothic"/>
              <a:sym typeface="Century Gothic"/>
            </a:endParaRPr>
          </a:p>
          <a:p>
            <a:pPr indent="-237172" lvl="0" marL="342900" rtl="0" algn="l">
              <a:spcBef>
                <a:spcPts val="1000"/>
              </a:spcBef>
              <a:spcAft>
                <a:spcPts val="0"/>
              </a:spcAft>
              <a:buNone/>
            </a:pPr>
            <a:r>
              <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Types de valeurs aberrantes</a:t>
            </a:r>
            <a:endParaRPr/>
          </a:p>
        </p:txBody>
      </p:sp>
      <p:sp>
        <p:nvSpPr>
          <p:cNvPr id="391" name="Google Shape;391;p48"/>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48"/>
          <p:cNvSpPr txBox="1"/>
          <p:nvPr/>
        </p:nvSpPr>
        <p:spPr>
          <a:xfrm>
            <a:off x="184900" y="1050750"/>
            <a:ext cx="8520600" cy="4279200"/>
          </a:xfrm>
          <a:prstGeom prst="rect">
            <a:avLst/>
          </a:prstGeom>
          <a:noFill/>
          <a:ln>
            <a:noFill/>
          </a:ln>
        </p:spPr>
        <p:txBody>
          <a:bodyPr anchorCtr="0" anchor="t" bIns="91425" lIns="91425" spcFirstLastPara="1" rIns="91425" wrap="square" tIns="91425">
            <a:noAutofit/>
          </a:bodyPr>
          <a:lstStyle/>
          <a:p>
            <a:pPr indent="-311150" lvl="0" marL="457200" rtl="0" algn="l">
              <a:spcBef>
                <a:spcPts val="100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3 types:</a:t>
            </a:r>
            <a:r>
              <a:rPr b="1" lang="en" sz="1300">
                <a:solidFill>
                  <a:schemeClr val="dk1"/>
                </a:solidFill>
                <a:latin typeface="Century Gothic"/>
                <a:ea typeface="Century Gothic"/>
                <a:cs typeface="Century Gothic"/>
                <a:sym typeface="Century Gothic"/>
              </a:rPr>
              <a:t> Global, contextuelle</a:t>
            </a:r>
            <a:r>
              <a:rPr lang="en" sz="1300">
                <a:solidFill>
                  <a:schemeClr val="dk1"/>
                </a:solidFill>
                <a:latin typeface="Century Gothic"/>
                <a:ea typeface="Century Gothic"/>
                <a:cs typeface="Century Gothic"/>
                <a:sym typeface="Century Gothic"/>
              </a:rPr>
              <a:t> ou</a:t>
            </a:r>
            <a:r>
              <a:rPr b="1" lang="en" sz="1300">
                <a:solidFill>
                  <a:schemeClr val="dk1"/>
                </a:solidFill>
                <a:latin typeface="Century Gothic"/>
                <a:ea typeface="Century Gothic"/>
                <a:cs typeface="Century Gothic"/>
                <a:sym typeface="Century Gothic"/>
              </a:rPr>
              <a:t> groupé.</a:t>
            </a:r>
            <a:br>
              <a:rPr b="1" lang="en" sz="1300">
                <a:solidFill>
                  <a:schemeClr val="dk1"/>
                </a:solidFill>
                <a:latin typeface="Century Gothic"/>
                <a:ea typeface="Century Gothic"/>
                <a:cs typeface="Century Gothic"/>
                <a:sym typeface="Century Gothic"/>
              </a:rPr>
            </a:br>
            <a:endParaRPr b="1"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Valeur aberrante</a:t>
            </a:r>
            <a:r>
              <a:rPr b="1" lang="en" sz="1300">
                <a:solidFill>
                  <a:schemeClr val="dk1"/>
                </a:solidFill>
                <a:latin typeface="Century Gothic"/>
                <a:ea typeface="Century Gothic"/>
                <a:cs typeface="Century Gothic"/>
                <a:sym typeface="Century Gothic"/>
              </a:rPr>
              <a:t> Globale :</a:t>
            </a:r>
            <a:endParaRPr b="1"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La valeur dévie significativement du reste des données.</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Exemple:</a:t>
            </a:r>
            <a:r>
              <a:rPr lang="en" sz="1300">
                <a:solidFill>
                  <a:schemeClr val="dk1"/>
                </a:solidFill>
                <a:latin typeface="Century Gothic"/>
                <a:ea typeface="Century Gothic"/>
                <a:cs typeface="Century Gothic"/>
                <a:sym typeface="Century Gothic"/>
              </a:rPr>
              <a:t> Détection d'intrusion dans un réseau informatique.</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Problème:</a:t>
            </a:r>
            <a:r>
              <a:rPr lang="en" sz="1300">
                <a:solidFill>
                  <a:schemeClr val="dk1"/>
                </a:solidFill>
                <a:latin typeface="Century Gothic"/>
                <a:ea typeface="Century Gothic"/>
                <a:cs typeface="Century Gothic"/>
                <a:sym typeface="Century Gothic"/>
              </a:rPr>
              <a:t> Trouver une mesure de déviation </a:t>
            </a:r>
            <a:r>
              <a:rPr lang="en" sz="1300">
                <a:solidFill>
                  <a:schemeClr val="dk1"/>
                </a:solidFill>
                <a:latin typeface="Century Gothic"/>
                <a:ea typeface="Century Gothic"/>
                <a:cs typeface="Century Gothic"/>
                <a:sym typeface="Century Gothic"/>
              </a:rPr>
              <a:t>adaptée.</a:t>
            </a:r>
            <a:br>
              <a:rPr lang="en"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Valeur aberrante </a:t>
            </a:r>
            <a:r>
              <a:rPr b="1" lang="en" sz="1300">
                <a:solidFill>
                  <a:schemeClr val="dk1"/>
                </a:solidFill>
                <a:latin typeface="Century Gothic"/>
                <a:ea typeface="Century Gothic"/>
                <a:cs typeface="Century Gothic"/>
                <a:sym typeface="Century Gothic"/>
              </a:rPr>
              <a:t>contextuelle : </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La valeur dévie significativement dans un contexte particulier</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Exemple:</a:t>
            </a:r>
            <a:r>
              <a:rPr lang="en" sz="1300">
                <a:solidFill>
                  <a:schemeClr val="dk1"/>
                </a:solidFill>
                <a:latin typeface="Century Gothic"/>
                <a:ea typeface="Century Gothic"/>
                <a:cs typeface="Century Gothic"/>
                <a:sym typeface="Century Gothic"/>
              </a:rPr>
              <a:t> 40 degrés Celsius à Montréal </a:t>
            </a:r>
            <a:r>
              <a:rPr b="1" lang="en" sz="1300">
                <a:solidFill>
                  <a:schemeClr val="dk1"/>
                </a:solidFill>
                <a:latin typeface="Century Gothic"/>
                <a:ea typeface="Century Gothic"/>
                <a:cs typeface="Century Gothic"/>
                <a:sym typeface="Century Gothic"/>
              </a:rPr>
              <a:t>en </a:t>
            </a:r>
            <a:r>
              <a:rPr b="1" lang="en" sz="1300">
                <a:solidFill>
                  <a:schemeClr val="dk1"/>
                </a:solidFill>
                <a:latin typeface="Century Gothic"/>
                <a:ea typeface="Century Gothic"/>
                <a:cs typeface="Century Gothic"/>
                <a:sym typeface="Century Gothic"/>
              </a:rPr>
              <a:t>hiver.</a:t>
            </a:r>
            <a:endParaRPr b="1"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Les </a:t>
            </a:r>
            <a:r>
              <a:rPr lang="en" sz="1300">
                <a:solidFill>
                  <a:schemeClr val="dk1"/>
                </a:solidFill>
                <a:latin typeface="Century Gothic"/>
                <a:ea typeface="Century Gothic"/>
                <a:cs typeface="Century Gothic"/>
                <a:sym typeface="Century Gothic"/>
              </a:rPr>
              <a:t>attributs</a:t>
            </a:r>
            <a:r>
              <a:rPr lang="en" sz="1300">
                <a:solidFill>
                  <a:schemeClr val="dk1"/>
                </a:solidFill>
                <a:latin typeface="Century Gothic"/>
                <a:ea typeface="Century Gothic"/>
                <a:cs typeface="Century Gothic"/>
                <a:sym typeface="Century Gothic"/>
              </a:rPr>
              <a:t> des données doivent être divisés en deux groupes:</a:t>
            </a:r>
            <a:endParaRPr sz="1300">
              <a:solidFill>
                <a:schemeClr val="dk1"/>
              </a:solidFill>
              <a:latin typeface="Century Gothic"/>
              <a:ea typeface="Century Gothic"/>
              <a:cs typeface="Century Gothic"/>
              <a:sym typeface="Century Gothic"/>
            </a:endParaRPr>
          </a:p>
          <a:p>
            <a:pPr indent="-311150" lvl="2" marL="13716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Les </a:t>
            </a:r>
            <a:r>
              <a:rPr lang="en" sz="1300">
                <a:solidFill>
                  <a:schemeClr val="dk1"/>
                </a:solidFill>
                <a:latin typeface="Century Gothic"/>
                <a:ea typeface="Century Gothic"/>
                <a:cs typeface="Century Gothic"/>
                <a:sym typeface="Century Gothic"/>
              </a:rPr>
              <a:t>attributs</a:t>
            </a:r>
            <a:r>
              <a:rPr lang="en" sz="1300">
                <a:solidFill>
                  <a:schemeClr val="dk1"/>
                </a:solidFill>
                <a:latin typeface="Century Gothic"/>
                <a:ea typeface="Century Gothic"/>
                <a:cs typeface="Century Gothic"/>
                <a:sym typeface="Century Gothic"/>
              </a:rPr>
              <a:t> contextuels, e.g., temps, lieux,...</a:t>
            </a:r>
            <a:endParaRPr sz="1300">
              <a:solidFill>
                <a:schemeClr val="dk1"/>
              </a:solidFill>
              <a:latin typeface="Century Gothic"/>
              <a:ea typeface="Century Gothic"/>
              <a:cs typeface="Century Gothic"/>
              <a:sym typeface="Century Gothic"/>
            </a:endParaRPr>
          </a:p>
          <a:p>
            <a:pPr indent="-311150" lvl="2" marL="13716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Les attributs comportementaux: valeurs mesurées qui peuvent être aberrantes. </a:t>
            </a:r>
            <a:br>
              <a:rPr lang="en"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a:p>
            <a:pPr indent="0" lvl="0" marL="1371600" rtl="0" algn="l">
              <a:spcBef>
                <a:spcPts val="1000"/>
              </a:spcBef>
              <a:spcAft>
                <a:spcPts val="0"/>
              </a:spcAft>
              <a:buNone/>
            </a:pPr>
            <a:r>
              <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Types de valeurs aberrantes</a:t>
            </a:r>
            <a:endParaRPr/>
          </a:p>
        </p:txBody>
      </p:sp>
      <p:sp>
        <p:nvSpPr>
          <p:cNvPr id="398" name="Google Shape;398;p49"/>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9"/>
          <p:cNvSpPr txBox="1"/>
          <p:nvPr/>
        </p:nvSpPr>
        <p:spPr>
          <a:xfrm>
            <a:off x="184900" y="1050750"/>
            <a:ext cx="8520600" cy="4279200"/>
          </a:xfrm>
          <a:prstGeom prst="rect">
            <a:avLst/>
          </a:prstGeom>
          <a:noFill/>
          <a:ln>
            <a:noFill/>
          </a:ln>
        </p:spPr>
        <p:txBody>
          <a:bodyPr anchorCtr="0" anchor="t" bIns="91425" lIns="91425" spcFirstLastPara="1" rIns="91425" wrap="square" tIns="91425">
            <a:noAutofit/>
          </a:bodyPr>
          <a:lstStyle/>
          <a:p>
            <a:pPr indent="-311150" lvl="0" marL="457200" rtl="0" algn="l">
              <a:spcBef>
                <a:spcPts val="100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3 types:</a:t>
            </a:r>
            <a:r>
              <a:rPr b="1" lang="en" sz="1300">
                <a:solidFill>
                  <a:schemeClr val="dk1"/>
                </a:solidFill>
                <a:latin typeface="Century Gothic"/>
                <a:ea typeface="Century Gothic"/>
                <a:cs typeface="Century Gothic"/>
                <a:sym typeface="Century Gothic"/>
              </a:rPr>
              <a:t> Global, contextuel</a:t>
            </a:r>
            <a:r>
              <a:rPr lang="en" sz="1300">
                <a:solidFill>
                  <a:schemeClr val="dk1"/>
                </a:solidFill>
                <a:latin typeface="Century Gothic"/>
                <a:ea typeface="Century Gothic"/>
                <a:cs typeface="Century Gothic"/>
                <a:sym typeface="Century Gothic"/>
              </a:rPr>
              <a:t> ou</a:t>
            </a:r>
            <a:r>
              <a:rPr b="1" lang="en" sz="1300">
                <a:solidFill>
                  <a:schemeClr val="dk1"/>
                </a:solidFill>
                <a:latin typeface="Century Gothic"/>
                <a:ea typeface="Century Gothic"/>
                <a:cs typeface="Century Gothic"/>
                <a:sym typeface="Century Gothic"/>
              </a:rPr>
              <a:t> groupé.</a:t>
            </a:r>
            <a:br>
              <a:rPr b="1" lang="en" sz="1300">
                <a:solidFill>
                  <a:schemeClr val="dk1"/>
                </a:solidFill>
                <a:latin typeface="Century Gothic"/>
                <a:ea typeface="Century Gothic"/>
                <a:cs typeface="Century Gothic"/>
                <a:sym typeface="Century Gothic"/>
              </a:rPr>
            </a:br>
            <a:br>
              <a:rPr lang="en"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Valeurs aberrantes </a:t>
            </a:r>
            <a:r>
              <a:rPr b="1" lang="en" sz="1300">
                <a:solidFill>
                  <a:schemeClr val="dk1"/>
                </a:solidFill>
                <a:latin typeface="Century Gothic"/>
                <a:ea typeface="Century Gothic"/>
                <a:cs typeface="Century Gothic"/>
                <a:sym typeface="Century Gothic"/>
              </a:rPr>
              <a:t>collectives</a:t>
            </a:r>
            <a:r>
              <a:rPr lang="en" sz="1300">
                <a:solidFill>
                  <a:schemeClr val="dk1"/>
                </a:solidFill>
                <a:latin typeface="Century Gothic"/>
                <a:ea typeface="Century Gothic"/>
                <a:cs typeface="Century Gothic"/>
                <a:sym typeface="Century Gothic"/>
              </a:rPr>
              <a:t> :</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Un sous-ensemble des données s'écarte collectivement de manière significative de l'ensemble de données, même si les objets de données individuels peuvent ne pas être des valeurs aberrantes.</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u="sng">
                <a:solidFill>
                  <a:schemeClr val="dk1"/>
                </a:solidFill>
                <a:latin typeface="Century Gothic"/>
                <a:ea typeface="Century Gothic"/>
                <a:cs typeface="Century Gothic"/>
                <a:sym typeface="Century Gothic"/>
              </a:rPr>
              <a:t>Applications :</a:t>
            </a:r>
            <a:r>
              <a:rPr lang="en" sz="1300">
                <a:solidFill>
                  <a:schemeClr val="dk1"/>
                </a:solidFill>
                <a:latin typeface="Century Gothic"/>
                <a:ea typeface="Century Gothic"/>
                <a:cs typeface="Century Gothic"/>
                <a:sym typeface="Century Gothic"/>
              </a:rPr>
              <a:t> Par exemple, détection d'intrusion :</a:t>
            </a:r>
            <a:br>
              <a:rPr lang="en" sz="1300">
                <a:solidFill>
                  <a:schemeClr val="dk1"/>
                </a:solidFill>
                <a:latin typeface="Century Gothic"/>
                <a:ea typeface="Century Gothic"/>
                <a:cs typeface="Century Gothic"/>
                <a:sym typeface="Century Gothic"/>
              </a:rPr>
            </a:br>
            <a:r>
              <a:rPr lang="en" sz="1300">
                <a:solidFill>
                  <a:schemeClr val="dk1"/>
                </a:solidFill>
                <a:latin typeface="Century Gothic"/>
                <a:ea typeface="Century Gothic"/>
                <a:cs typeface="Century Gothic"/>
                <a:sym typeface="Century Gothic"/>
              </a:rPr>
              <a:t>Lorsqu'un certain nombre d'ordinateurs continuent de s'envoyer des packages de déni de service</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Détection des valeurs aberrantes collectives</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Considérez non seulement le comportement des objets individuels, mais aussi celui des groupes d'objets.</a:t>
            </a:r>
            <a:endParaRPr sz="1300">
              <a:solidFill>
                <a:schemeClr val="dk1"/>
              </a:solidFill>
              <a:latin typeface="Century Gothic"/>
              <a:ea typeface="Century Gothic"/>
              <a:cs typeface="Century Gothic"/>
              <a:sym typeface="Century Gothic"/>
            </a:endParaRPr>
          </a:p>
          <a:p>
            <a:pPr indent="-311150" lvl="1" marL="914400" rtl="0" algn="l">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Nécessité d'avoir les connaissances de base sur la relation entre les objets de données, comme une mesure de distance ou de similarité sur les objets.</a:t>
            </a:r>
            <a:endParaRPr sz="1300">
              <a:solidFill>
                <a:schemeClr val="dk1"/>
              </a:solidFill>
              <a:latin typeface="Century Gothic"/>
              <a:ea typeface="Century Gothic"/>
              <a:cs typeface="Century Gothic"/>
              <a:sym typeface="Century Gothic"/>
            </a:endParaRPr>
          </a:p>
          <a:p>
            <a:pPr indent="0" lvl="0" marL="1371600" rtl="0" algn="l">
              <a:spcBef>
                <a:spcPts val="1000"/>
              </a:spcBef>
              <a:spcAft>
                <a:spcPts val="0"/>
              </a:spcAft>
              <a:buNone/>
            </a:pPr>
            <a:r>
              <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200">
                <a:solidFill>
                  <a:srgbClr val="FF0000"/>
                </a:solidFill>
              </a:rPr>
              <a:t>Exemple de traitement des données aberrantes 2-D</a:t>
            </a:r>
            <a:endParaRPr/>
          </a:p>
        </p:txBody>
      </p:sp>
      <p:sp>
        <p:nvSpPr>
          <p:cNvPr id="405" name="Google Shape;405;p50"/>
          <p:cNvSpPr txBox="1"/>
          <p:nvPr/>
        </p:nvSpPr>
        <p:spPr>
          <a:xfrm>
            <a:off x="498375" y="1983300"/>
            <a:ext cx="1100400" cy="785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400">
                <a:solidFill>
                  <a:srgbClr val="2A2E33"/>
                </a:solidFill>
                <a:latin typeface="Calibri"/>
                <a:ea typeface="Calibri"/>
                <a:cs typeface="Calibri"/>
                <a:sym typeface="Calibri"/>
              </a:rPr>
              <a:t>Génération de </a:t>
            </a:r>
            <a:r>
              <a:rPr b="1" lang="en" sz="1400">
                <a:solidFill>
                  <a:srgbClr val="4A86E8"/>
                </a:solidFill>
                <a:latin typeface="Calibri"/>
                <a:ea typeface="Calibri"/>
                <a:cs typeface="Calibri"/>
                <a:sym typeface="Calibri"/>
              </a:rPr>
              <a:t>données idéales</a:t>
            </a:r>
            <a:endParaRPr b="1" sz="1100">
              <a:solidFill>
                <a:srgbClr val="4A86E8"/>
              </a:solidFill>
              <a:latin typeface="Century Gothic"/>
              <a:ea typeface="Century Gothic"/>
              <a:cs typeface="Century Gothic"/>
              <a:sym typeface="Century Gothic"/>
            </a:endParaRPr>
          </a:p>
        </p:txBody>
      </p:sp>
      <p:sp>
        <p:nvSpPr>
          <p:cNvPr id="406" name="Google Shape;406;p50"/>
          <p:cNvSpPr txBox="1"/>
          <p:nvPr/>
        </p:nvSpPr>
        <p:spPr>
          <a:xfrm>
            <a:off x="512175" y="3481313"/>
            <a:ext cx="1086600" cy="8496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Ajout de </a:t>
            </a:r>
            <a:r>
              <a:rPr b="1" lang="en" sz="1400">
                <a:solidFill>
                  <a:srgbClr val="FF9900"/>
                </a:solidFill>
                <a:latin typeface="Calibri"/>
                <a:ea typeface="Calibri"/>
                <a:cs typeface="Calibri"/>
                <a:sym typeface="Calibri"/>
              </a:rPr>
              <a:t>valeurs aberrantes</a:t>
            </a:r>
            <a:endParaRPr sz="1100">
              <a:latin typeface="Century Gothic"/>
              <a:ea typeface="Century Gothic"/>
              <a:cs typeface="Century Gothic"/>
              <a:sym typeface="Century Gothic"/>
            </a:endParaRPr>
          </a:p>
        </p:txBody>
      </p:sp>
      <p:pic>
        <p:nvPicPr>
          <p:cNvPr id="407" name="Google Shape;407;p50"/>
          <p:cNvPicPr preferRelativeResize="0"/>
          <p:nvPr/>
        </p:nvPicPr>
        <p:blipFill>
          <a:blip r:embed="rId3">
            <a:alphaModFix/>
          </a:blip>
          <a:stretch>
            <a:fillRect/>
          </a:stretch>
        </p:blipFill>
        <p:spPr>
          <a:xfrm>
            <a:off x="2227650" y="1444247"/>
            <a:ext cx="6396420" cy="1522716"/>
          </a:xfrm>
          <a:prstGeom prst="rect">
            <a:avLst/>
          </a:prstGeom>
          <a:noFill/>
          <a:ln>
            <a:noFill/>
          </a:ln>
        </p:spPr>
      </p:pic>
      <p:pic>
        <p:nvPicPr>
          <p:cNvPr id="408" name="Google Shape;408;p50"/>
          <p:cNvPicPr preferRelativeResize="0"/>
          <p:nvPr/>
        </p:nvPicPr>
        <p:blipFill>
          <a:blip r:embed="rId4">
            <a:alphaModFix/>
          </a:blip>
          <a:stretch>
            <a:fillRect/>
          </a:stretch>
        </p:blipFill>
        <p:spPr>
          <a:xfrm>
            <a:off x="2178731" y="3167231"/>
            <a:ext cx="6458525" cy="15227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363"/>
              <a:buFont typeface="Arial"/>
              <a:buNone/>
            </a:pPr>
            <a:r>
              <a:rPr b="0" lang="en" sz="2200">
                <a:solidFill>
                  <a:srgbClr val="FF0000"/>
                </a:solidFill>
              </a:rPr>
              <a:t>Exemple de traitement des données aberrantes 2-D</a:t>
            </a:r>
            <a:endParaRPr/>
          </a:p>
        </p:txBody>
      </p:sp>
      <p:sp>
        <p:nvSpPr>
          <p:cNvPr id="414" name="Google Shape;414;p51"/>
          <p:cNvSpPr txBox="1"/>
          <p:nvPr/>
        </p:nvSpPr>
        <p:spPr>
          <a:xfrm>
            <a:off x="233763" y="1612863"/>
            <a:ext cx="1811400" cy="11661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b="1" lang="en" sz="1500">
                <a:solidFill>
                  <a:srgbClr val="0070C0"/>
                </a:solidFill>
                <a:latin typeface="Calibri"/>
                <a:ea typeface="Calibri"/>
                <a:cs typeface="Calibri"/>
                <a:sym typeface="Calibri"/>
              </a:rPr>
              <a:t>Valeurs restantes </a:t>
            </a:r>
            <a:r>
              <a:rPr lang="en" sz="1500">
                <a:solidFill>
                  <a:srgbClr val="2A2E33"/>
                </a:solidFill>
                <a:latin typeface="Calibri"/>
                <a:ea typeface="Calibri"/>
                <a:cs typeface="Calibri"/>
                <a:sym typeface="Calibri"/>
              </a:rPr>
              <a:t>après l’élimination des valeurs aberrantes.</a:t>
            </a:r>
            <a:endParaRPr sz="1500">
              <a:solidFill>
                <a:srgbClr val="2A2E33"/>
              </a:solidFill>
              <a:latin typeface="Calibri"/>
              <a:ea typeface="Calibri"/>
              <a:cs typeface="Calibri"/>
              <a:sym typeface="Calibri"/>
            </a:endParaRPr>
          </a:p>
        </p:txBody>
      </p:sp>
      <p:pic>
        <p:nvPicPr>
          <p:cNvPr id="415" name="Google Shape;415;p51"/>
          <p:cNvPicPr preferRelativeResize="0"/>
          <p:nvPr/>
        </p:nvPicPr>
        <p:blipFill>
          <a:blip r:embed="rId3">
            <a:alphaModFix/>
          </a:blip>
          <a:stretch>
            <a:fillRect/>
          </a:stretch>
        </p:blipFill>
        <p:spPr>
          <a:xfrm>
            <a:off x="2235300" y="1392168"/>
            <a:ext cx="6389774" cy="1607475"/>
          </a:xfrm>
          <a:prstGeom prst="rect">
            <a:avLst/>
          </a:prstGeom>
          <a:noFill/>
          <a:ln>
            <a:noFill/>
          </a:ln>
        </p:spPr>
      </p:pic>
      <p:pic>
        <p:nvPicPr>
          <p:cNvPr id="416" name="Google Shape;416;p51"/>
          <p:cNvPicPr preferRelativeResize="0"/>
          <p:nvPr/>
        </p:nvPicPr>
        <p:blipFill>
          <a:blip r:embed="rId4">
            <a:alphaModFix/>
          </a:blip>
          <a:stretch>
            <a:fillRect/>
          </a:stretch>
        </p:blipFill>
        <p:spPr>
          <a:xfrm>
            <a:off x="2243869" y="3119577"/>
            <a:ext cx="6389776" cy="16074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422" name="Google Shape;422;p52"/>
          <p:cNvSpPr txBox="1"/>
          <p:nvPr/>
        </p:nvSpPr>
        <p:spPr>
          <a:xfrm>
            <a:off x="295351" y="1208463"/>
            <a:ext cx="8553300" cy="356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800">
                <a:solidFill>
                  <a:srgbClr val="3F3F3F"/>
                </a:solidFill>
                <a:latin typeface="Century Gothic"/>
                <a:ea typeface="Century Gothic"/>
                <a:cs typeface="Century Gothic"/>
                <a:sym typeface="Century Gothic"/>
              </a:rPr>
              <a:t>Outils de visualisation ou méthodologies statistiques</a:t>
            </a:r>
            <a:endParaRPr sz="1800">
              <a:solidFill>
                <a:srgbClr val="3F3F3F"/>
              </a:solidFill>
              <a:latin typeface="Century Gothic"/>
              <a:ea typeface="Century Gothic"/>
              <a:cs typeface="Century Gothic"/>
              <a:sym typeface="Century Gothic"/>
            </a:endParaRPr>
          </a:p>
          <a:p>
            <a:pPr indent="0" lvl="0" marL="457200" rtl="0" algn="l">
              <a:lnSpc>
                <a:spcPct val="90000"/>
              </a:lnSpc>
              <a:spcBef>
                <a:spcPts val="1000"/>
              </a:spcBef>
              <a:spcAft>
                <a:spcPts val="0"/>
              </a:spcAft>
              <a:buNone/>
            </a:pPr>
            <a:r>
              <a:t/>
            </a:r>
            <a:endParaRPr sz="1800">
              <a:solidFill>
                <a:srgbClr val="3F3F3F"/>
              </a:solidFill>
              <a:latin typeface="Century Gothic"/>
              <a:ea typeface="Century Gothic"/>
              <a:cs typeface="Century Gothic"/>
              <a:sym typeface="Century Gothic"/>
            </a:endParaRPr>
          </a:p>
          <a:p>
            <a:pPr indent="-342900" lvl="0" marL="457200" rtl="0" algn="l">
              <a:lnSpc>
                <a:spcPct val="90000"/>
              </a:lnSpc>
              <a:spcBef>
                <a:spcPts val="100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Boîte à moustaches</a:t>
            </a:r>
            <a:endParaRPr sz="1800">
              <a:solidFill>
                <a:srgbClr val="3F3F3F"/>
              </a:solidFill>
              <a:latin typeface="Century Gothic"/>
              <a:ea typeface="Century Gothic"/>
              <a:cs typeface="Century Gothic"/>
              <a:sym typeface="Century Gothic"/>
            </a:endParaRPr>
          </a:p>
          <a:p>
            <a:pPr indent="-342900" lvl="0" marL="457200" rtl="0" algn="l">
              <a:lnSpc>
                <a:spcPct val="90000"/>
              </a:lnSpc>
              <a:spcBef>
                <a:spcPts val="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Nuage de points</a:t>
            </a:r>
            <a:endParaRPr sz="1800">
              <a:solidFill>
                <a:srgbClr val="3F3F3F"/>
              </a:solidFill>
              <a:latin typeface="Century Gothic"/>
              <a:ea typeface="Century Gothic"/>
              <a:cs typeface="Century Gothic"/>
              <a:sym typeface="Century Gothic"/>
            </a:endParaRPr>
          </a:p>
          <a:p>
            <a:pPr indent="-342900" lvl="0" marL="457200" rtl="0" algn="l">
              <a:lnSpc>
                <a:spcPct val="90000"/>
              </a:lnSpc>
              <a:spcBef>
                <a:spcPts val="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Z-score</a:t>
            </a:r>
            <a:endParaRPr sz="1800">
              <a:solidFill>
                <a:srgbClr val="3F3F3F"/>
              </a:solidFill>
              <a:latin typeface="Century Gothic"/>
              <a:ea typeface="Century Gothic"/>
              <a:cs typeface="Century Gothic"/>
              <a:sym typeface="Century Gothic"/>
            </a:endParaRPr>
          </a:p>
          <a:p>
            <a:pPr indent="-342900" lvl="0" marL="457200" rtl="0" algn="l">
              <a:lnSpc>
                <a:spcPct val="90000"/>
              </a:lnSpc>
              <a:spcBef>
                <a:spcPts val="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Score IQR</a:t>
            </a:r>
            <a:endParaRPr sz="1800">
              <a:solidFill>
                <a:srgbClr val="3F3F3F"/>
              </a:solidFill>
              <a:latin typeface="Century Gothic"/>
              <a:ea typeface="Century Gothic"/>
              <a:cs typeface="Century Gothic"/>
              <a:sym typeface="Century Gothic"/>
            </a:endParaRPr>
          </a:p>
          <a:p>
            <a:pPr indent="0" lvl="0" marL="457200" rtl="0" algn="l">
              <a:lnSpc>
                <a:spcPct val="90000"/>
              </a:lnSpc>
              <a:spcBef>
                <a:spcPts val="1000"/>
              </a:spcBef>
              <a:spcAft>
                <a:spcPts val="0"/>
              </a:spcAft>
              <a:buNone/>
            </a:pPr>
            <a:r>
              <a:t/>
            </a:r>
            <a:endParaRPr sz="1800">
              <a:solidFill>
                <a:srgbClr val="3F3F3F"/>
              </a:solidFill>
              <a:latin typeface="Century Gothic"/>
              <a:ea typeface="Century Gothic"/>
              <a:cs typeface="Century Gothic"/>
              <a:sym typeface="Century Gothic"/>
            </a:endParaRPr>
          </a:p>
          <a:p>
            <a:pPr indent="0" lvl="0" marL="0" rtl="0" algn="l">
              <a:lnSpc>
                <a:spcPct val="90000"/>
              </a:lnSpc>
              <a:spcBef>
                <a:spcPts val="1000"/>
              </a:spcBef>
              <a:spcAft>
                <a:spcPts val="0"/>
              </a:spcAft>
              <a:buNone/>
            </a:pPr>
            <a:r>
              <a:rPr lang="en" sz="1800">
                <a:solidFill>
                  <a:srgbClr val="3F3F3F"/>
                </a:solidFill>
                <a:latin typeface="Century Gothic"/>
                <a:ea typeface="Century Gothic"/>
                <a:cs typeface="Century Gothic"/>
                <a:sym typeface="Century Gothic"/>
              </a:rPr>
              <a:t>Techniques avancées de détection d'anomalies (cours sur la </a:t>
            </a:r>
            <a:r>
              <a:rPr lang="en" sz="1800">
                <a:solidFill>
                  <a:srgbClr val="3F3F3F"/>
                </a:solidFill>
                <a:latin typeface="Century Gothic"/>
                <a:ea typeface="Century Gothic"/>
                <a:cs typeface="Century Gothic"/>
                <a:sym typeface="Century Gothic"/>
              </a:rPr>
              <a:t>sélection</a:t>
            </a:r>
            <a:r>
              <a:rPr lang="en" sz="1800">
                <a:solidFill>
                  <a:srgbClr val="3F3F3F"/>
                </a:solidFill>
                <a:latin typeface="Century Gothic"/>
                <a:ea typeface="Century Gothic"/>
                <a:cs typeface="Century Gothic"/>
                <a:sym typeface="Century Gothic"/>
              </a:rPr>
              <a:t> de caractéristique)</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Recherche de valeurs aberrantes : boîte à moustaches</a:t>
            </a:r>
            <a:endParaRPr/>
          </a:p>
        </p:txBody>
      </p:sp>
      <p:sp>
        <p:nvSpPr>
          <p:cNvPr id="428" name="Google Shape;428;p53"/>
          <p:cNvSpPr txBox="1"/>
          <p:nvPr/>
        </p:nvSpPr>
        <p:spPr>
          <a:xfrm>
            <a:off x="634008"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29" name="Google Shape;429;p53"/>
          <p:cNvSpPr txBox="1"/>
          <p:nvPr/>
        </p:nvSpPr>
        <p:spPr>
          <a:xfrm>
            <a:off x="946557" y="1386325"/>
            <a:ext cx="26157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Boîte à moustaches</a:t>
            </a:r>
            <a:endParaRPr sz="1500">
              <a:latin typeface="Trebuchet MS"/>
              <a:ea typeface="Trebuchet MS"/>
              <a:cs typeface="Trebuchet MS"/>
              <a:sym typeface="Trebuchet MS"/>
            </a:endParaRPr>
          </a:p>
        </p:txBody>
      </p:sp>
      <p:pic>
        <p:nvPicPr>
          <p:cNvPr id="430" name="Google Shape;430;p53"/>
          <p:cNvPicPr preferRelativeResize="0"/>
          <p:nvPr/>
        </p:nvPicPr>
        <p:blipFill rotWithShape="1">
          <a:blip r:embed="rId3">
            <a:alphaModFix/>
          </a:blip>
          <a:srcRect b="0" l="0" r="0" t="0"/>
          <a:stretch/>
        </p:blipFill>
        <p:spPr>
          <a:xfrm>
            <a:off x="3004840" y="2635661"/>
            <a:ext cx="2277070" cy="1908721"/>
          </a:xfrm>
          <a:prstGeom prst="rect">
            <a:avLst/>
          </a:prstGeom>
          <a:noFill/>
          <a:ln>
            <a:noFill/>
          </a:ln>
        </p:spPr>
      </p:pic>
      <p:pic>
        <p:nvPicPr>
          <p:cNvPr id="431" name="Google Shape;431;p53"/>
          <p:cNvPicPr preferRelativeResize="0"/>
          <p:nvPr/>
        </p:nvPicPr>
        <p:blipFill rotWithShape="1">
          <a:blip r:embed="rId4">
            <a:alphaModFix/>
          </a:blip>
          <a:srcRect b="0" l="0" r="0" t="0"/>
          <a:stretch/>
        </p:blipFill>
        <p:spPr>
          <a:xfrm>
            <a:off x="1415879" y="1818596"/>
            <a:ext cx="4554140" cy="488900"/>
          </a:xfrm>
          <a:prstGeom prst="rect">
            <a:avLst/>
          </a:prstGeom>
          <a:noFill/>
          <a:ln>
            <a:noFill/>
          </a:ln>
        </p:spPr>
      </p:pic>
      <p:sp>
        <p:nvSpPr>
          <p:cNvPr id="432" name="Google Shape;432;p53"/>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Recherche de valeurs aberrantes : boîte à moustaches</a:t>
            </a:r>
            <a:endParaRPr/>
          </a:p>
        </p:txBody>
      </p:sp>
      <p:sp>
        <p:nvSpPr>
          <p:cNvPr id="438" name="Google Shape;438;p54"/>
          <p:cNvSpPr txBox="1"/>
          <p:nvPr/>
        </p:nvSpPr>
        <p:spPr>
          <a:xfrm>
            <a:off x="696516" y="2671512"/>
            <a:ext cx="124800" cy="347700"/>
          </a:xfrm>
          <a:prstGeom prst="rect">
            <a:avLst/>
          </a:prstGeom>
          <a:noFill/>
          <a:ln>
            <a:noFill/>
          </a:ln>
        </p:spPr>
        <p:txBody>
          <a:bodyPr anchorCtr="0" anchor="t" bIns="0" lIns="0" spcFirstLastPara="1" rIns="0" wrap="square" tIns="9000">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39" name="Google Shape;439;p54"/>
          <p:cNvSpPr txBox="1"/>
          <p:nvPr/>
        </p:nvSpPr>
        <p:spPr>
          <a:xfrm>
            <a:off x="1000125" y="2715607"/>
            <a:ext cx="7444200" cy="523200"/>
          </a:xfrm>
          <a:prstGeom prst="rect">
            <a:avLst/>
          </a:prstGeom>
          <a:noFill/>
          <a:ln>
            <a:noFill/>
          </a:ln>
        </p:spPr>
        <p:txBody>
          <a:bodyPr anchorCtr="0" anchor="t" bIns="0" lIns="0" spcFirstLastPara="1" rIns="0" wrap="square" tIns="17175">
            <a:noAutofit/>
          </a:bodyPr>
          <a:lstStyle/>
          <a:p>
            <a:pPr indent="0" lvl="0" marL="12700" marR="0" rtl="0" algn="l">
              <a:lnSpc>
                <a:spcPct val="119148"/>
              </a:lnSpc>
              <a:spcBef>
                <a:spcPts val="0"/>
              </a:spcBef>
              <a:spcAft>
                <a:spcPts val="0"/>
              </a:spcAft>
              <a:buNone/>
            </a:pPr>
            <a:r>
              <a:rPr lang="en" sz="1500">
                <a:latin typeface="Trebuchet MS"/>
                <a:ea typeface="Trebuchet MS"/>
                <a:cs typeface="Trebuchet MS"/>
                <a:sym typeface="Trebuchet MS"/>
              </a:rPr>
              <a:t>Trois points entre 10 et 12 -&gt; valeurs aberrantes car elles ne sont pas incluses dans la case des autres observations, c'est-à-dire nulle part près des quartiles.</a:t>
            </a:r>
            <a:endParaRPr sz="1500">
              <a:latin typeface="Trebuchet MS"/>
              <a:ea typeface="Trebuchet MS"/>
              <a:cs typeface="Trebuchet MS"/>
              <a:sym typeface="Trebuchet MS"/>
            </a:endParaRPr>
          </a:p>
        </p:txBody>
      </p:sp>
      <p:sp>
        <p:nvSpPr>
          <p:cNvPr id="440" name="Google Shape;440;p54"/>
          <p:cNvSpPr txBox="1"/>
          <p:nvPr/>
        </p:nvSpPr>
        <p:spPr>
          <a:xfrm>
            <a:off x="696516" y="3321147"/>
            <a:ext cx="124800" cy="347700"/>
          </a:xfrm>
          <a:prstGeom prst="rect">
            <a:avLst/>
          </a:prstGeom>
          <a:noFill/>
          <a:ln>
            <a:noFill/>
          </a:ln>
        </p:spPr>
        <p:txBody>
          <a:bodyPr anchorCtr="0" anchor="t" bIns="0" lIns="0" spcFirstLastPara="1" rIns="0" wrap="square" tIns="9000">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41" name="Google Shape;441;p54"/>
          <p:cNvSpPr txBox="1"/>
          <p:nvPr/>
        </p:nvSpPr>
        <p:spPr>
          <a:xfrm>
            <a:off x="1000125" y="3365242"/>
            <a:ext cx="7404900" cy="248100"/>
          </a:xfrm>
          <a:prstGeom prst="rect">
            <a:avLst/>
          </a:prstGeom>
          <a:noFill/>
          <a:ln>
            <a:noFill/>
          </a:ln>
        </p:spPr>
        <p:txBody>
          <a:bodyPr anchorCtr="0" anchor="t" bIns="0" lIns="0" spcFirstLastPara="1" rIns="0" wrap="square" tIns="17175">
            <a:noAutofit/>
          </a:bodyPr>
          <a:lstStyle/>
          <a:p>
            <a:pPr indent="0" lvl="0" marL="12700" marR="0" rtl="0" algn="l">
              <a:lnSpc>
                <a:spcPct val="119148"/>
              </a:lnSpc>
              <a:spcBef>
                <a:spcPts val="0"/>
              </a:spcBef>
              <a:spcAft>
                <a:spcPts val="0"/>
              </a:spcAft>
              <a:buNone/>
            </a:pPr>
            <a:r>
              <a:rPr lang="en" sz="1500">
                <a:latin typeface="Trebuchet MS"/>
                <a:ea typeface="Trebuchet MS"/>
                <a:cs typeface="Trebuchet MS"/>
                <a:sym typeface="Trebuchet MS"/>
              </a:rPr>
              <a:t>Ici : Valeur aberrante univariée, c'est-à-dire que nous avons utilisé la colonne DIS uniquement pour vérifier la valeur aberrante.</a:t>
            </a:r>
            <a:endParaRPr sz="1500">
              <a:latin typeface="Trebuchet MS"/>
              <a:ea typeface="Trebuchet MS"/>
              <a:cs typeface="Trebuchet MS"/>
              <a:sym typeface="Trebuchet MS"/>
            </a:endParaRPr>
          </a:p>
        </p:txBody>
      </p:sp>
      <p:sp>
        <p:nvSpPr>
          <p:cNvPr id="442" name="Google Shape;442;p54"/>
          <p:cNvSpPr txBox="1"/>
          <p:nvPr/>
        </p:nvSpPr>
        <p:spPr>
          <a:xfrm>
            <a:off x="696516" y="3970782"/>
            <a:ext cx="124800" cy="347700"/>
          </a:xfrm>
          <a:prstGeom prst="rect">
            <a:avLst/>
          </a:prstGeom>
          <a:noFill/>
          <a:ln>
            <a:noFill/>
          </a:ln>
        </p:spPr>
        <p:txBody>
          <a:bodyPr anchorCtr="0" anchor="t" bIns="0" lIns="0" spcFirstLastPara="1" rIns="0" wrap="square" tIns="9000">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43" name="Google Shape;443;p54"/>
          <p:cNvSpPr txBox="1"/>
          <p:nvPr/>
        </p:nvSpPr>
        <p:spPr>
          <a:xfrm>
            <a:off x="1000125" y="4014876"/>
            <a:ext cx="7404600" cy="798300"/>
          </a:xfrm>
          <a:prstGeom prst="rect">
            <a:avLst/>
          </a:prstGeom>
          <a:noFill/>
          <a:ln>
            <a:noFill/>
          </a:ln>
        </p:spPr>
        <p:txBody>
          <a:bodyPr anchorCtr="0" anchor="t" bIns="0" lIns="0" spcFirstLastPara="1" rIns="0" wrap="square" tIns="17175">
            <a:noAutofit/>
          </a:bodyPr>
          <a:lstStyle/>
          <a:p>
            <a:pPr indent="0" lvl="0" marL="12700" marR="0" rtl="0" algn="l">
              <a:lnSpc>
                <a:spcPct val="119148"/>
              </a:lnSpc>
              <a:spcBef>
                <a:spcPts val="0"/>
              </a:spcBef>
              <a:spcAft>
                <a:spcPts val="0"/>
              </a:spcAft>
              <a:buNone/>
            </a:pPr>
            <a:r>
              <a:rPr lang="en" sz="1500">
                <a:latin typeface="Trebuchet MS"/>
                <a:ea typeface="Trebuchet MS"/>
                <a:cs typeface="Trebuchet MS"/>
                <a:sym typeface="Trebuchet MS"/>
              </a:rPr>
              <a:t>Nous pouvons également effectuer une analyse multivariée des valeurs aberrantes. Peut-on faire l'analyse multivariée avec une boîte à moustache ? </a:t>
            </a:r>
            <a:br>
              <a:rPr lang="en" sz="1500">
                <a:latin typeface="Trebuchet MS"/>
                <a:ea typeface="Trebuchet MS"/>
                <a:cs typeface="Trebuchet MS"/>
                <a:sym typeface="Trebuchet MS"/>
              </a:rPr>
            </a:br>
            <a:r>
              <a:rPr lang="en" sz="1300">
                <a:latin typeface="Trebuchet MS"/>
                <a:ea typeface="Trebuchet MS"/>
                <a:cs typeface="Trebuchet MS"/>
                <a:sym typeface="Trebuchet MS"/>
              </a:rPr>
              <a:t>Eh bien, cela dépend, si vous avez des valeurs catégorielles, vous pouvez les utiliser avec n'importe quelle variable continue et effectuer une analyse multivariée des valeurs aberrantes.</a:t>
            </a:r>
            <a:endParaRPr sz="1300">
              <a:latin typeface="Trebuchet MS"/>
              <a:ea typeface="Trebuchet MS"/>
              <a:cs typeface="Trebuchet MS"/>
              <a:sym typeface="Trebuchet MS"/>
            </a:endParaRPr>
          </a:p>
        </p:txBody>
      </p:sp>
      <p:pic>
        <p:nvPicPr>
          <p:cNvPr id="444" name="Google Shape;444;p54"/>
          <p:cNvPicPr preferRelativeResize="0"/>
          <p:nvPr/>
        </p:nvPicPr>
        <p:blipFill rotWithShape="1">
          <a:blip r:embed="rId3">
            <a:alphaModFix/>
          </a:blip>
          <a:srcRect b="0" l="0" r="0" t="0"/>
          <a:stretch/>
        </p:blipFill>
        <p:spPr>
          <a:xfrm>
            <a:off x="3523157" y="1173066"/>
            <a:ext cx="1629686" cy="1366061"/>
          </a:xfrm>
          <a:prstGeom prst="rect">
            <a:avLst/>
          </a:prstGeom>
          <a:noFill/>
          <a:ln>
            <a:noFill/>
          </a:ln>
        </p:spPr>
      </p:pic>
      <p:sp>
        <p:nvSpPr>
          <p:cNvPr id="445" name="Google Shape;445;p54"/>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621506" y="1448569"/>
            <a:ext cx="7437300" cy="34773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Les variables catégoriques contiennent des </a:t>
            </a:r>
            <a:r>
              <a:rPr b="1" lang="en"/>
              <a:t>catégories qui ne sont pas comparables.</a:t>
            </a:r>
            <a:endParaRPr b="1"/>
          </a:p>
          <a:p>
            <a:pPr indent="-254000" lvl="2" marL="1028700" rtl="0" algn="l">
              <a:spcBef>
                <a:spcPts val="0"/>
              </a:spcBef>
              <a:spcAft>
                <a:spcPts val="0"/>
              </a:spcAft>
              <a:buSzPts val="1400"/>
              <a:buChar char="■"/>
            </a:pPr>
            <a:r>
              <a:rPr lang="en"/>
              <a:t>P. ex: Couleur = [Rouge, Vert, Bleu] </a:t>
            </a:r>
            <a:endParaRPr/>
          </a:p>
          <a:p>
            <a:pPr indent="-273050" lvl="0" marL="342900" rtl="0" algn="l">
              <a:spcBef>
                <a:spcPts val="0"/>
              </a:spcBef>
              <a:spcAft>
                <a:spcPts val="0"/>
              </a:spcAft>
              <a:buSzPts val="1700"/>
              <a:buChar char="●"/>
            </a:pPr>
            <a:r>
              <a:rPr lang="en" sz="1700"/>
              <a:t>Ces variables sont converties en variables factices binaires. (Encodage à chaud: </a:t>
            </a:r>
            <a:r>
              <a:rPr i="1" lang="en" sz="1700"/>
              <a:t>One-Hot Encoding</a:t>
            </a:r>
            <a:r>
              <a:rPr lang="en" sz="1700"/>
              <a:t>)</a:t>
            </a:r>
            <a:endParaRPr sz="1700"/>
          </a:p>
          <a:p>
            <a:pPr indent="0" lvl="0" marL="342900" rtl="0" algn="l">
              <a:spcBef>
                <a:spcPts val="1200"/>
              </a:spcBef>
              <a:spcAft>
                <a:spcPts val="0"/>
              </a:spcAft>
              <a:buNone/>
            </a:pPr>
            <a:r>
              <a:t/>
            </a:r>
            <a:endParaRPr sz="1700"/>
          </a:p>
          <a:p>
            <a:pPr indent="-254000" lvl="2" marL="1028700" marR="0" rtl="0" algn="l">
              <a:lnSpc>
                <a:spcPct val="90000"/>
              </a:lnSpc>
              <a:spcBef>
                <a:spcPts val="1200"/>
              </a:spcBef>
              <a:spcAft>
                <a:spcPts val="0"/>
              </a:spcAft>
              <a:buSzPts val="1400"/>
              <a:buChar char="■"/>
            </a:pPr>
            <a:r>
              <a:rPr lang="en"/>
              <a:t>Conserve toutes les informations des variables catégoriques.</a:t>
            </a:r>
            <a:endParaRPr/>
          </a:p>
          <a:p>
            <a:pPr indent="-254000" lvl="2" marL="1028700" marR="0" rtl="0" algn="l">
              <a:lnSpc>
                <a:spcPct val="90000"/>
              </a:lnSpc>
              <a:spcBef>
                <a:spcPts val="0"/>
              </a:spcBef>
              <a:spcAft>
                <a:spcPts val="0"/>
              </a:spcAft>
              <a:buSzPts val="1400"/>
              <a:buChar char="■"/>
            </a:pPr>
            <a:r>
              <a:rPr lang="en"/>
              <a:t>Convient aux modèles linéaires en AA.</a:t>
            </a:r>
            <a:endParaRPr/>
          </a:p>
          <a:p>
            <a:pPr indent="0" lvl="0" marL="1028700" marR="0" rtl="0" algn="l">
              <a:lnSpc>
                <a:spcPct val="90000"/>
              </a:lnSpc>
              <a:spcBef>
                <a:spcPts val="400"/>
              </a:spcBef>
              <a:spcAft>
                <a:spcPts val="0"/>
              </a:spcAft>
              <a:buNone/>
            </a:pPr>
            <a:r>
              <a:t/>
            </a:r>
            <a:endParaRPr/>
          </a:p>
          <a:p>
            <a:pPr indent="-254000" lvl="2" marL="1028700" marR="0" rtl="0" algn="l">
              <a:lnSpc>
                <a:spcPct val="90000"/>
              </a:lnSpc>
              <a:spcBef>
                <a:spcPts val="400"/>
              </a:spcBef>
              <a:spcAft>
                <a:spcPts val="0"/>
              </a:spcAft>
              <a:buSzPts val="1400"/>
              <a:buChar char="■"/>
            </a:pPr>
            <a:r>
              <a:rPr lang="en" sz="1400"/>
              <a:t>Augmente l</a:t>
            </a:r>
            <a:r>
              <a:rPr lang="en"/>
              <a:t>a dimensionnalité </a:t>
            </a:r>
            <a:r>
              <a:rPr lang="en" sz="1400"/>
              <a:t>des variables à traiter.</a:t>
            </a:r>
            <a:endParaRPr sz="1400"/>
          </a:p>
          <a:p>
            <a:pPr indent="-254000" lvl="2" marL="1028700" marR="0" rtl="0" algn="l">
              <a:lnSpc>
                <a:spcPct val="90000"/>
              </a:lnSpc>
              <a:spcBef>
                <a:spcPts val="0"/>
              </a:spcBef>
              <a:spcAft>
                <a:spcPts val="0"/>
              </a:spcAft>
              <a:buSzPts val="1400"/>
              <a:buChar char="■"/>
            </a:pPr>
            <a:r>
              <a:rPr lang="en"/>
              <a:t>Peut</a:t>
            </a:r>
            <a:r>
              <a:rPr lang="en" sz="1400"/>
              <a:t> introdui</a:t>
            </a:r>
            <a:r>
              <a:rPr lang="en"/>
              <a:t>re</a:t>
            </a:r>
            <a:r>
              <a:rPr lang="en" sz="1400"/>
              <a:t> des informations redondantes.</a:t>
            </a:r>
            <a:endParaRPr sz="1400"/>
          </a:p>
        </p:txBody>
      </p:sp>
      <p:pic>
        <p:nvPicPr>
          <p:cNvPr id="91" name="Google Shape;91;p19"/>
          <p:cNvPicPr preferRelativeResize="0"/>
          <p:nvPr/>
        </p:nvPicPr>
        <p:blipFill>
          <a:blip r:embed="rId3">
            <a:alphaModFix/>
          </a:blip>
          <a:stretch>
            <a:fillRect/>
          </a:stretch>
        </p:blipFill>
        <p:spPr>
          <a:xfrm>
            <a:off x="7094913" y="2933038"/>
            <a:ext cx="705675" cy="738506"/>
          </a:xfrm>
          <a:prstGeom prst="rect">
            <a:avLst/>
          </a:prstGeom>
          <a:noFill/>
          <a:ln>
            <a:noFill/>
          </a:ln>
        </p:spPr>
      </p:pic>
      <p:pic>
        <p:nvPicPr>
          <p:cNvPr id="92" name="Google Shape;92;p19"/>
          <p:cNvPicPr preferRelativeResize="0"/>
          <p:nvPr/>
        </p:nvPicPr>
        <p:blipFill>
          <a:blip r:embed="rId4">
            <a:alphaModFix/>
          </a:blip>
          <a:stretch>
            <a:fillRect/>
          </a:stretch>
        </p:blipFill>
        <p:spPr>
          <a:xfrm>
            <a:off x="6039794" y="3849612"/>
            <a:ext cx="653737" cy="653737"/>
          </a:xfrm>
          <a:prstGeom prst="rect">
            <a:avLst/>
          </a:prstGeom>
          <a:noFill/>
          <a:ln>
            <a:noFill/>
          </a:ln>
        </p:spPr>
      </p:pic>
      <p:sp>
        <p:nvSpPr>
          <p:cNvPr id="93" name="Google Shape;93;p19"/>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4100"/>
              <a:buFont typeface="Arial"/>
              <a:buNone/>
            </a:pPr>
            <a:r>
              <a:rPr lang="en" sz="2600"/>
              <a:t>Conversion des valeurs catégoriques en valeurs numériques</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Valeurs aberrantes : boîtes à moustaches</a:t>
            </a:r>
            <a:endParaRPr sz="2520"/>
          </a:p>
        </p:txBody>
      </p:sp>
      <p:sp>
        <p:nvSpPr>
          <p:cNvPr id="451" name="Google Shape;451;p55"/>
          <p:cNvSpPr txBox="1"/>
          <p:nvPr/>
        </p:nvSpPr>
        <p:spPr>
          <a:xfrm>
            <a:off x="311700" y="1353500"/>
            <a:ext cx="4193700" cy="29478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boîte à moustaches avec regroupement imbriqué par deux variables catégorielles</a:t>
            </a:r>
            <a:endParaRPr sz="1800">
              <a:solidFill>
                <a:srgbClr val="3F3F3F"/>
              </a:solidFill>
              <a:latin typeface="Century Gothic"/>
              <a:ea typeface="Century Gothic"/>
              <a:cs typeface="Century Gothic"/>
              <a:sym typeface="Century Gothic"/>
            </a:endParaRPr>
          </a:p>
          <a:p>
            <a:pPr indent="0" lvl="0" marL="457200" rtl="0" algn="l">
              <a:spcBef>
                <a:spcPts val="1000"/>
              </a:spcBef>
              <a:spcAft>
                <a:spcPts val="0"/>
              </a:spcAft>
              <a:buNone/>
            </a:pPr>
            <a:r>
              <a:t/>
            </a:r>
            <a:endParaRPr sz="1800">
              <a:solidFill>
                <a:srgbClr val="3F3F3F"/>
              </a:solidFill>
              <a:latin typeface="Century Gothic"/>
              <a:ea typeface="Century Gothic"/>
              <a:cs typeface="Century Gothic"/>
              <a:sym typeface="Century Gothic"/>
            </a:endParaRPr>
          </a:p>
          <a:p>
            <a:pPr indent="-342900" lvl="0" marL="457200" rtl="0" algn="l">
              <a:spcBef>
                <a:spcPts val="1000"/>
              </a:spcBef>
              <a:spcAft>
                <a:spcPts val="0"/>
              </a:spcAft>
              <a:buClr>
                <a:srgbClr val="3F3F3F"/>
              </a:buClr>
              <a:buSzPts val="1800"/>
              <a:buFont typeface="Century Gothic"/>
              <a:buChar char="●"/>
            </a:pPr>
            <a:r>
              <a:rPr lang="en" sz="1800">
                <a:solidFill>
                  <a:srgbClr val="3F3F3F"/>
                </a:solidFill>
                <a:latin typeface="Century Gothic"/>
                <a:ea typeface="Century Gothic"/>
                <a:cs typeface="Century Gothic"/>
                <a:sym typeface="Century Gothic"/>
              </a:rPr>
              <a:t>ax = sns.boxplot(x="jour", y="total_bill", teinte="fumeur", ... data=conseils, palette="Set3")</a:t>
            </a:r>
            <a:endParaRPr sz="1800">
              <a:solidFill>
                <a:srgbClr val="3F3F3F"/>
              </a:solidFill>
              <a:latin typeface="Century Gothic"/>
              <a:ea typeface="Century Gothic"/>
              <a:cs typeface="Century Gothic"/>
              <a:sym typeface="Century Gothic"/>
            </a:endParaRPr>
          </a:p>
        </p:txBody>
      </p:sp>
      <p:pic>
        <p:nvPicPr>
          <p:cNvPr descr="Chart, box and whisker chart&#10;&#10;Description automatically generated" id="452" name="Google Shape;452;p55"/>
          <p:cNvPicPr preferRelativeResize="0"/>
          <p:nvPr/>
        </p:nvPicPr>
        <p:blipFill rotWithShape="1">
          <a:blip r:embed="rId3">
            <a:alphaModFix/>
          </a:blip>
          <a:srcRect b="0" l="0" r="0" t="0"/>
          <a:stretch/>
        </p:blipFill>
        <p:spPr>
          <a:xfrm>
            <a:off x="4571999" y="1101050"/>
            <a:ext cx="4122600" cy="3452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58" name="Google Shape;458;p56"/>
          <p:cNvSpPr txBox="1"/>
          <p:nvPr/>
        </p:nvSpPr>
        <p:spPr>
          <a:xfrm>
            <a:off x="1009053" y="1379625"/>
            <a:ext cx="2941200" cy="470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nuage de points pour deux variables de notre ensemble de données sur le logement.</a:t>
            </a:r>
            <a:endParaRPr sz="1500">
              <a:latin typeface="Trebuchet MS"/>
              <a:ea typeface="Trebuchet MS"/>
              <a:cs typeface="Trebuchet MS"/>
              <a:sym typeface="Trebuchet MS"/>
            </a:endParaRPr>
          </a:p>
        </p:txBody>
      </p:sp>
      <p:sp>
        <p:nvSpPr>
          <p:cNvPr id="459" name="Google Shape;459;p56"/>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Recherche de valeurs aberrantes : nuage de points</a:t>
            </a:r>
            <a:endParaRPr/>
          </a:p>
        </p:txBody>
      </p:sp>
      <p:pic>
        <p:nvPicPr>
          <p:cNvPr id="460" name="Google Shape;460;p56"/>
          <p:cNvPicPr preferRelativeResize="0"/>
          <p:nvPr/>
        </p:nvPicPr>
        <p:blipFill rotWithShape="1">
          <a:blip r:embed="rId3">
            <a:alphaModFix/>
          </a:blip>
          <a:srcRect b="0" l="0" r="0" t="0"/>
          <a:stretch/>
        </p:blipFill>
        <p:spPr>
          <a:xfrm>
            <a:off x="4185712" y="1039491"/>
            <a:ext cx="4835425" cy="1044773"/>
          </a:xfrm>
          <a:prstGeom prst="rect">
            <a:avLst/>
          </a:prstGeom>
          <a:noFill/>
          <a:ln>
            <a:noFill/>
          </a:ln>
        </p:spPr>
      </p:pic>
      <p:pic>
        <p:nvPicPr>
          <p:cNvPr id="461" name="Google Shape;461;p56"/>
          <p:cNvPicPr preferRelativeResize="0"/>
          <p:nvPr/>
        </p:nvPicPr>
        <p:blipFill rotWithShape="1">
          <a:blip r:embed="rId4">
            <a:alphaModFix/>
          </a:blip>
          <a:srcRect b="0" l="0" r="0" t="0"/>
          <a:stretch/>
        </p:blipFill>
        <p:spPr>
          <a:xfrm>
            <a:off x="1440975" y="2239526"/>
            <a:ext cx="5220074" cy="2863249"/>
          </a:xfrm>
          <a:prstGeom prst="rect">
            <a:avLst/>
          </a:prstGeom>
          <a:noFill/>
          <a:ln>
            <a:noFill/>
          </a:ln>
        </p:spPr>
      </p:pic>
      <p:sp>
        <p:nvSpPr>
          <p:cNvPr id="462" name="Google Shape;462;p56"/>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7"/>
          <p:cNvPicPr preferRelativeResize="0"/>
          <p:nvPr/>
        </p:nvPicPr>
        <p:blipFill>
          <a:blip r:embed="rId3">
            <a:alphaModFix/>
          </a:blip>
          <a:stretch>
            <a:fillRect/>
          </a:stretch>
        </p:blipFill>
        <p:spPr>
          <a:xfrm>
            <a:off x="6085375" y="2727050"/>
            <a:ext cx="2993625" cy="2416450"/>
          </a:xfrm>
          <a:prstGeom prst="rect">
            <a:avLst/>
          </a:prstGeom>
          <a:noFill/>
          <a:ln>
            <a:noFill/>
          </a:ln>
        </p:spPr>
      </p:pic>
      <p:sp>
        <p:nvSpPr>
          <p:cNvPr id="468" name="Google Shape;468;p57"/>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 : STD</a:t>
            </a:r>
            <a:endParaRPr/>
          </a:p>
        </p:txBody>
      </p:sp>
      <p:sp>
        <p:nvSpPr>
          <p:cNvPr id="469" name="Google Shape;469;p57"/>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57"/>
          <p:cNvSpPr txBox="1"/>
          <p:nvPr/>
        </p:nvSpPr>
        <p:spPr>
          <a:xfrm>
            <a:off x="218000" y="1296400"/>
            <a:ext cx="8803200" cy="2574600"/>
          </a:xfrm>
          <a:prstGeom prst="rect">
            <a:avLst/>
          </a:prstGeom>
          <a:noFill/>
          <a:ln>
            <a:noFill/>
          </a:ln>
        </p:spPr>
        <p:txBody>
          <a:bodyPr anchorCtr="0" anchor="t" bIns="45700" lIns="91425" spcFirstLastPara="1" rIns="91425" wrap="square" tIns="45700">
            <a:noAutofit/>
          </a:bodyPr>
          <a:lstStyle/>
          <a:p>
            <a:pPr indent="-228600" lvl="0" marL="342900" rtl="0" algn="l">
              <a:spcBef>
                <a:spcPts val="1000"/>
              </a:spcBef>
              <a:spcAft>
                <a:spcPts val="0"/>
              </a:spcAft>
              <a:buNone/>
            </a:pPr>
            <a:r>
              <a:rPr lang="en" sz="1800" u="sng">
                <a:solidFill>
                  <a:srgbClr val="3F3F3F"/>
                </a:solidFill>
                <a:latin typeface="Century Gothic"/>
                <a:ea typeface="Century Gothic"/>
                <a:cs typeface="Century Gothic"/>
                <a:sym typeface="Century Gothic"/>
              </a:rPr>
              <a:t>Métrique pour identifier les valeurs aberrantes :</a:t>
            </a:r>
            <a:r>
              <a:rPr lang="en" sz="1800">
                <a:solidFill>
                  <a:srgbClr val="3F3F3F"/>
                </a:solidFill>
                <a:latin typeface="Century Gothic"/>
                <a:ea typeface="Century Gothic"/>
                <a:cs typeface="Century Gothic"/>
                <a:sym typeface="Century Gothic"/>
              </a:rPr>
              <a:t> écart type</a:t>
            </a:r>
            <a:endParaRPr sz="1800">
              <a:solidFill>
                <a:srgbClr val="3F3F3F"/>
              </a:solidFill>
              <a:latin typeface="Century Gothic"/>
              <a:ea typeface="Century Gothic"/>
              <a:cs typeface="Century Gothic"/>
              <a:sym typeface="Century Gothic"/>
            </a:endParaRPr>
          </a:p>
          <a:p>
            <a:pPr indent="-228600" lvl="0" marL="342900" rtl="0" algn="l">
              <a:spcBef>
                <a:spcPts val="1000"/>
              </a:spcBef>
              <a:spcAft>
                <a:spcPts val="0"/>
              </a:spcAft>
              <a:buNone/>
            </a:pPr>
            <a:r>
              <a:rPr lang="en" sz="1800">
                <a:solidFill>
                  <a:srgbClr val="3F3F3F"/>
                </a:solidFill>
                <a:latin typeface="Century Gothic"/>
                <a:ea typeface="Century Gothic"/>
                <a:cs typeface="Century Gothic"/>
                <a:sym typeface="Century Gothic"/>
              </a:rPr>
              <a:t>  </a:t>
            </a:r>
            <a:r>
              <a:rPr i="1" lang="en" sz="1600">
                <a:solidFill>
                  <a:srgbClr val="3F3F3F"/>
                </a:solidFill>
                <a:latin typeface="Century Gothic"/>
                <a:ea typeface="Century Gothic"/>
                <a:cs typeface="Century Gothic"/>
                <a:sym typeface="Century Gothic"/>
              </a:rPr>
              <a:t>  Si une valeur a une distance à la moyenne supérieure à x * écart type, elle peut être considérée comme une valeur aberrante. Alors, que devrait être x ?</a:t>
            </a:r>
            <a:endParaRPr i="1" sz="1600">
              <a:solidFill>
                <a:srgbClr val="3F3F3F"/>
              </a:solidFill>
              <a:latin typeface="Century Gothic"/>
              <a:ea typeface="Century Gothic"/>
              <a:cs typeface="Century Gothic"/>
              <a:sym typeface="Century Gothic"/>
            </a:endParaRPr>
          </a:p>
          <a:p>
            <a:pPr indent="-228600" lvl="0" marL="342900" rtl="0" algn="l">
              <a:spcBef>
                <a:spcPts val="1000"/>
              </a:spcBef>
              <a:spcAft>
                <a:spcPts val="0"/>
              </a:spcAft>
              <a:buNone/>
            </a:pPr>
            <a:r>
              <a:rPr lang="en" sz="1800">
                <a:solidFill>
                  <a:srgbClr val="3F3F3F"/>
                </a:solidFill>
                <a:latin typeface="Century Gothic"/>
                <a:ea typeface="Century Gothic"/>
                <a:cs typeface="Century Gothic"/>
                <a:sym typeface="Century Gothic"/>
              </a:rPr>
              <a:t>Habituellement, une valeur entre 2 et 4 semble pratique.</a:t>
            </a:r>
            <a:endParaRPr sz="1800">
              <a:solidFill>
                <a:srgbClr val="3F3F3F"/>
              </a:solidFill>
              <a:latin typeface="Century Gothic"/>
              <a:ea typeface="Century Gothic"/>
              <a:cs typeface="Century Gothic"/>
              <a:sym typeface="Century Gothic"/>
            </a:endParaRPr>
          </a:p>
          <a:p>
            <a:pPr indent="-228600" lvl="0" marL="342900" rtl="0" algn="l">
              <a:spcBef>
                <a:spcPts val="100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descr="Text&#10;&#10;Description automatically generated" id="471" name="Google Shape;471;p57"/>
          <p:cNvPicPr preferRelativeResize="0"/>
          <p:nvPr/>
        </p:nvPicPr>
        <p:blipFill rotWithShape="1">
          <a:blip r:embed="rId4">
            <a:alphaModFix/>
          </a:blip>
          <a:srcRect b="0" l="0" r="0" t="0"/>
          <a:stretch/>
        </p:blipFill>
        <p:spPr>
          <a:xfrm>
            <a:off x="65350" y="2979625"/>
            <a:ext cx="5715300" cy="162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nvSpPr>
        <p:spPr>
          <a:xfrm>
            <a:off x="4321969" y="1386334"/>
            <a:ext cx="8157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b="1" lang="en" sz="1500"/>
              <a:t>Z-score</a:t>
            </a:r>
            <a:endParaRPr sz="1500">
              <a:latin typeface="Arial"/>
              <a:ea typeface="Arial"/>
              <a:cs typeface="Arial"/>
              <a:sym typeface="Arial"/>
            </a:endParaRPr>
          </a:p>
        </p:txBody>
      </p:sp>
      <p:sp>
        <p:nvSpPr>
          <p:cNvPr id="477" name="Google Shape;477;p58"/>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58"/>
          <p:cNvSpPr txBox="1"/>
          <p:nvPr/>
        </p:nvSpPr>
        <p:spPr>
          <a:xfrm>
            <a:off x="1009055" y="3288357"/>
            <a:ext cx="7129800" cy="935100"/>
          </a:xfrm>
          <a:prstGeom prst="rect">
            <a:avLst/>
          </a:prstGeom>
          <a:noFill/>
          <a:ln>
            <a:noFill/>
          </a:ln>
        </p:spPr>
        <p:txBody>
          <a:bodyPr anchorCtr="0" anchor="t" bIns="0" lIns="0" spcFirstLastPara="1" rIns="0" wrap="square" tIns="6550">
            <a:noAutofit/>
          </a:bodyPr>
          <a:lstStyle/>
          <a:p>
            <a:pPr indent="-146050" lvl="0" marL="152400" marR="0" rtl="0" algn="l">
              <a:lnSpc>
                <a:spcPct val="100699"/>
              </a:lnSpc>
              <a:spcBef>
                <a:spcPts val="0"/>
              </a:spcBef>
              <a:spcAft>
                <a:spcPts val="0"/>
              </a:spcAft>
              <a:buSzPts val="1500"/>
              <a:buFont typeface="Trebuchet MS"/>
              <a:buChar char="•"/>
            </a:pPr>
            <a:r>
              <a:rPr lang="en" sz="1500">
                <a:latin typeface="Trebuchet MS"/>
                <a:ea typeface="Trebuchet MS"/>
                <a:cs typeface="Trebuchet MS"/>
                <a:sym typeface="Trebuchet MS"/>
              </a:rPr>
              <a:t>L'intuition derrière Z-score est de décrire n'importe quel point de données en trouvant leur relation avec l'écart type et la moyenne du groupe de points de données. Le score Z consiste à trouver la distribution des données où la moyenne est de 0 et l'écart type est de 1, c'est-à-dire la distribution normale.</a:t>
            </a:r>
            <a:endParaRPr sz="1500">
              <a:latin typeface="Trebuchet MS"/>
              <a:ea typeface="Trebuchet MS"/>
              <a:cs typeface="Trebuchet MS"/>
              <a:sym typeface="Trebuchet MS"/>
            </a:endParaRPr>
          </a:p>
        </p:txBody>
      </p:sp>
      <p:sp>
        <p:nvSpPr>
          <p:cNvPr id="479" name="Google Shape;479;p58"/>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480" name="Google Shape;480;p58"/>
          <p:cNvSpPr txBox="1"/>
          <p:nvPr/>
        </p:nvSpPr>
        <p:spPr>
          <a:xfrm>
            <a:off x="449667" y="1910649"/>
            <a:ext cx="8244600" cy="1078800"/>
          </a:xfrm>
          <a:prstGeom prst="rect">
            <a:avLst/>
          </a:prstGeom>
          <a:solidFill>
            <a:srgbClr val="D6D5D5"/>
          </a:solidFill>
          <a:ln>
            <a:noFill/>
          </a:ln>
        </p:spPr>
        <p:txBody>
          <a:bodyPr anchorCtr="0" anchor="t" bIns="0" lIns="0" spcFirstLastPara="1" rIns="0" wrap="square" tIns="28650">
            <a:noAutofit/>
          </a:bodyPr>
          <a:lstStyle/>
          <a:p>
            <a:pPr indent="0" lvl="0" marL="25400" marR="0" rtl="0" algn="l">
              <a:lnSpc>
                <a:spcPct val="100000"/>
              </a:lnSpc>
              <a:spcBef>
                <a:spcPts val="0"/>
              </a:spcBef>
              <a:spcAft>
                <a:spcPts val="0"/>
              </a:spcAft>
              <a:buNone/>
            </a:pPr>
            <a:r>
              <a:rPr lang="en" sz="1500">
                <a:latin typeface="Trebuchet MS"/>
                <a:ea typeface="Trebuchet MS"/>
                <a:cs typeface="Trebuchet MS"/>
                <a:sym typeface="Trebuchet MS"/>
              </a:rPr>
              <a:t>Le score Z est le nombre signé d'écarts types par lequel la valeur d'une observation ou d'un point de données est supérieure à la valeur moyenne de ce qui est observé ou mesuré.</a:t>
            </a:r>
            <a:endParaRPr sz="1500">
              <a:latin typeface="Trebuchet MS"/>
              <a:ea typeface="Trebuchet MS"/>
              <a:cs typeface="Trebuchet MS"/>
              <a:sym typeface="Trebuchet MS"/>
            </a:endParaRPr>
          </a:p>
          <a:p>
            <a:pPr indent="0" lvl="0" marL="25400" marR="0" rtl="0" algn="l">
              <a:lnSpc>
                <a:spcPct val="100000"/>
              </a:lnSpc>
              <a:spcBef>
                <a:spcPts val="0"/>
              </a:spcBef>
              <a:spcAft>
                <a:spcPts val="0"/>
              </a:spcAft>
              <a:buNone/>
            </a:pPr>
            <a:r>
              <a:t/>
            </a:r>
            <a:endParaRPr sz="1500">
              <a:latin typeface="Trebuchet MS"/>
              <a:ea typeface="Trebuchet MS"/>
              <a:cs typeface="Trebuchet MS"/>
              <a:sym typeface="Trebuchet MS"/>
            </a:endParaRPr>
          </a:p>
          <a:p>
            <a:pPr indent="0" lvl="0" marL="25400" marR="0" rtl="0" algn="l">
              <a:lnSpc>
                <a:spcPct val="100000"/>
              </a:lnSpc>
              <a:spcBef>
                <a:spcPts val="0"/>
              </a:spcBef>
              <a:spcAft>
                <a:spcPts val="0"/>
              </a:spcAft>
              <a:buNone/>
            </a:pPr>
            <a:r>
              <a:rPr lang="en" sz="1500">
                <a:latin typeface="Trebuchet MS"/>
                <a:ea typeface="Trebuchet MS"/>
                <a:cs typeface="Trebuchet MS"/>
                <a:sym typeface="Trebuchet MS"/>
              </a:rPr>
              <a:t>Définition de Wikipédia</a:t>
            </a:r>
            <a:endParaRPr sz="1500">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311700" y="34077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 : Z-score</a:t>
            </a:r>
            <a:endParaRPr/>
          </a:p>
        </p:txBody>
      </p:sp>
      <p:sp>
        <p:nvSpPr>
          <p:cNvPr id="486" name="Google Shape;486;p59"/>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59"/>
          <p:cNvSpPr txBox="1"/>
          <p:nvPr/>
        </p:nvSpPr>
        <p:spPr>
          <a:xfrm>
            <a:off x="311700" y="984850"/>
            <a:ext cx="8040300" cy="1920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 sz="1530" u="sng">
                <a:solidFill>
                  <a:srgbClr val="3F3F3F"/>
                </a:solidFill>
                <a:latin typeface="Century Gothic"/>
                <a:ea typeface="Century Gothic"/>
                <a:cs typeface="Century Gothic"/>
                <a:sym typeface="Century Gothic"/>
              </a:rPr>
              <a:t>Définition Wikipédia :</a:t>
            </a:r>
            <a:endParaRPr sz="1530" u="sng">
              <a:solidFill>
                <a:srgbClr val="3F3F3F"/>
              </a:solidFill>
              <a:latin typeface="Century Gothic"/>
              <a:ea typeface="Century Gothic"/>
              <a:cs typeface="Century Gothic"/>
              <a:sym typeface="Century Gothic"/>
            </a:endParaRPr>
          </a:p>
          <a:p>
            <a:pPr indent="-325755" lvl="0" marL="457200" rtl="0" algn="l">
              <a:lnSpc>
                <a:spcPct val="80000"/>
              </a:lnSpc>
              <a:spcBef>
                <a:spcPts val="1000"/>
              </a:spcBef>
              <a:spcAft>
                <a:spcPts val="0"/>
              </a:spcAft>
              <a:buClr>
                <a:srgbClr val="3F3F3F"/>
              </a:buClr>
              <a:buSzPts val="1530"/>
              <a:buFont typeface="Century Gothic"/>
              <a:buChar char="●"/>
            </a:pPr>
            <a:r>
              <a:rPr i="1" lang="en" sz="1530">
                <a:solidFill>
                  <a:srgbClr val="3F3F3F"/>
                </a:solidFill>
                <a:latin typeface="Century Gothic"/>
                <a:ea typeface="Century Gothic"/>
                <a:cs typeface="Century Gothic"/>
                <a:sym typeface="Century Gothic"/>
              </a:rPr>
              <a:t>Le score Z est le nombre signé d'écarts types par lequel la valeur d'une observation ou d'un point de données est supérieure à la valeur moyenne de ce qui est observé ou mesuré.</a:t>
            </a:r>
            <a:endParaRPr i="1" sz="1530">
              <a:solidFill>
                <a:srgbClr val="3F3F3F"/>
              </a:solidFill>
              <a:latin typeface="Century Gothic"/>
              <a:ea typeface="Century Gothic"/>
              <a:cs typeface="Century Gothic"/>
              <a:sym typeface="Century Gothic"/>
            </a:endParaRPr>
          </a:p>
          <a:p>
            <a:pPr indent="-325755" lvl="0" marL="457200" rtl="0" algn="l">
              <a:lnSpc>
                <a:spcPct val="80000"/>
              </a:lnSpc>
              <a:spcBef>
                <a:spcPts val="0"/>
              </a:spcBef>
              <a:spcAft>
                <a:spcPts val="0"/>
              </a:spcAft>
              <a:buClr>
                <a:srgbClr val="3F3F3F"/>
              </a:buClr>
              <a:buSzPts val="1530"/>
              <a:buFont typeface="Century Gothic"/>
              <a:buChar char="●"/>
            </a:pPr>
            <a:r>
              <a:rPr lang="en" sz="1530">
                <a:solidFill>
                  <a:srgbClr val="3F3F3F"/>
                </a:solidFill>
                <a:latin typeface="Century Gothic"/>
                <a:ea typeface="Century Gothic"/>
                <a:cs typeface="Century Gothic"/>
                <a:sym typeface="Century Gothic"/>
              </a:rPr>
              <a:t>Redimensionner et centrer les données</a:t>
            </a:r>
            <a:endParaRPr sz="1530">
              <a:solidFill>
                <a:srgbClr val="3F3F3F"/>
              </a:solidFill>
              <a:latin typeface="Century Gothic"/>
              <a:ea typeface="Century Gothic"/>
              <a:cs typeface="Century Gothic"/>
              <a:sym typeface="Century Gothic"/>
            </a:endParaRPr>
          </a:p>
          <a:p>
            <a:pPr indent="-325755" lvl="0" marL="457200" rtl="0" algn="l">
              <a:lnSpc>
                <a:spcPct val="80000"/>
              </a:lnSpc>
              <a:spcBef>
                <a:spcPts val="0"/>
              </a:spcBef>
              <a:spcAft>
                <a:spcPts val="0"/>
              </a:spcAft>
              <a:buClr>
                <a:srgbClr val="3F3F3F"/>
              </a:buClr>
              <a:buSzPts val="1530"/>
              <a:buFont typeface="Century Gothic"/>
              <a:buChar char="●"/>
            </a:pPr>
            <a:r>
              <a:rPr lang="en" sz="1530">
                <a:solidFill>
                  <a:srgbClr val="3F3F3F"/>
                </a:solidFill>
                <a:latin typeface="Century Gothic"/>
                <a:ea typeface="Century Gothic"/>
                <a:cs typeface="Century Gothic"/>
                <a:sym typeface="Century Gothic"/>
              </a:rPr>
              <a:t>Valeurs aberrantes : points de données trop éloignés de zéro.</a:t>
            </a:r>
            <a:endParaRPr sz="1530">
              <a:solidFill>
                <a:srgbClr val="3F3F3F"/>
              </a:solidFill>
              <a:latin typeface="Century Gothic"/>
              <a:ea typeface="Century Gothic"/>
              <a:cs typeface="Century Gothic"/>
              <a:sym typeface="Century Gothic"/>
            </a:endParaRPr>
          </a:p>
          <a:p>
            <a:pPr indent="-325755" lvl="0" marL="457200" rtl="0" algn="l">
              <a:lnSpc>
                <a:spcPct val="80000"/>
              </a:lnSpc>
              <a:spcBef>
                <a:spcPts val="0"/>
              </a:spcBef>
              <a:spcAft>
                <a:spcPts val="0"/>
              </a:spcAft>
              <a:buClr>
                <a:srgbClr val="3F3F3F"/>
              </a:buClr>
              <a:buSzPts val="1530"/>
              <a:buFont typeface="Century Gothic"/>
              <a:buChar char="●"/>
            </a:pPr>
            <a:r>
              <a:rPr lang="en" sz="1530">
                <a:solidFill>
                  <a:srgbClr val="3F3F3F"/>
                </a:solidFill>
                <a:latin typeface="Century Gothic"/>
                <a:ea typeface="Century Gothic"/>
                <a:cs typeface="Century Gothic"/>
                <a:sym typeface="Century Gothic"/>
              </a:rPr>
              <a:t>Dans la plupart des cas, un seuil de 3 ou -3 est utilisé</a:t>
            </a:r>
            <a:endParaRPr sz="1530">
              <a:solidFill>
                <a:srgbClr val="3F3F3F"/>
              </a:solidFill>
              <a:latin typeface="Century Gothic"/>
              <a:ea typeface="Century Gothic"/>
              <a:cs typeface="Century Gothic"/>
              <a:sym typeface="Century Gothic"/>
            </a:endParaRPr>
          </a:p>
        </p:txBody>
      </p:sp>
      <p:pic>
        <p:nvPicPr>
          <p:cNvPr descr="A picture containing graphical user interface, text&#10;&#10;Description automatically generated" id="488" name="Google Shape;488;p59"/>
          <p:cNvPicPr preferRelativeResize="0"/>
          <p:nvPr/>
        </p:nvPicPr>
        <p:blipFill rotWithShape="1">
          <a:blip r:embed="rId3">
            <a:alphaModFix/>
          </a:blip>
          <a:srcRect b="0" l="0" r="0" t="0"/>
          <a:stretch/>
        </p:blipFill>
        <p:spPr>
          <a:xfrm>
            <a:off x="2186999" y="2619838"/>
            <a:ext cx="4058100" cy="2238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494" name="Google Shape;494;p60"/>
          <p:cNvSpPr txBox="1"/>
          <p:nvPr/>
        </p:nvSpPr>
        <p:spPr>
          <a:xfrm>
            <a:off x="1009055" y="1379637"/>
            <a:ext cx="72915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a:latin typeface="Trebuchet MS"/>
                <a:ea typeface="Trebuchet MS"/>
                <a:cs typeface="Trebuchet MS"/>
                <a:sym typeface="Trebuchet MS"/>
              </a:rPr>
              <a:t>En regardant le code et la sortie ci-dessus, il est difficile de dire quel point de données est une valeur aberrante. Essayons de définir un seuil pour identifier une valeur aberrante.</a:t>
            </a:r>
            <a:endParaRPr>
              <a:latin typeface="Trebuchet MS"/>
              <a:ea typeface="Trebuchet MS"/>
              <a:cs typeface="Trebuchet MS"/>
              <a:sym typeface="Trebuchet MS"/>
            </a:endParaRPr>
          </a:p>
        </p:txBody>
      </p:sp>
      <p:sp>
        <p:nvSpPr>
          <p:cNvPr id="495" name="Google Shape;495;p60"/>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496" name="Google Shape;496;p60"/>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pic>
        <p:nvPicPr>
          <p:cNvPr descr="A picture containing rectangle&#10;&#10;Description automatically generated" id="497" name="Google Shape;497;p60"/>
          <p:cNvPicPr preferRelativeResize="0"/>
          <p:nvPr/>
        </p:nvPicPr>
        <p:blipFill rotWithShape="1">
          <a:blip r:embed="rId3">
            <a:alphaModFix/>
          </a:blip>
          <a:srcRect b="0" l="0" r="0" t="0"/>
          <a:stretch/>
        </p:blipFill>
        <p:spPr>
          <a:xfrm>
            <a:off x="1608100" y="1927150"/>
            <a:ext cx="6105000" cy="817500"/>
          </a:xfrm>
          <a:prstGeom prst="rect">
            <a:avLst/>
          </a:prstGeom>
          <a:noFill/>
          <a:ln>
            <a:noFill/>
          </a:ln>
        </p:spPr>
      </p:pic>
      <p:pic>
        <p:nvPicPr>
          <p:cNvPr descr="Table&#10;&#10;Description automatically generated" id="498" name="Google Shape;498;p60"/>
          <p:cNvPicPr preferRelativeResize="0"/>
          <p:nvPr/>
        </p:nvPicPr>
        <p:blipFill rotWithShape="1">
          <a:blip r:embed="rId4">
            <a:alphaModFix/>
          </a:blip>
          <a:srcRect b="0" l="0" r="0" t="0"/>
          <a:stretch/>
        </p:blipFill>
        <p:spPr>
          <a:xfrm>
            <a:off x="1608125" y="2524943"/>
            <a:ext cx="6104972" cy="25669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1"/>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505" name="Google Shape;505;p61"/>
          <p:cNvSpPr txBox="1"/>
          <p:nvPr/>
        </p:nvSpPr>
        <p:spPr>
          <a:xfrm>
            <a:off x="871025" y="1497250"/>
            <a:ext cx="7038900" cy="33414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 sz="1600" u="sng">
                <a:solidFill>
                  <a:srgbClr val="3F3F3F"/>
                </a:solidFill>
                <a:latin typeface="Century Gothic"/>
                <a:ea typeface="Century Gothic"/>
                <a:cs typeface="Century Gothic"/>
                <a:sym typeface="Century Gothic"/>
              </a:rPr>
              <a:t>L'intervalle interquartile (IQR) :</a:t>
            </a:r>
            <a:endParaRPr sz="1600" u="sng">
              <a:solidFill>
                <a:srgbClr val="3F3F3F"/>
              </a:solidFill>
              <a:latin typeface="Century Gothic"/>
              <a:ea typeface="Century Gothic"/>
              <a:cs typeface="Century Gothic"/>
              <a:sym typeface="Century Gothic"/>
            </a:endParaRPr>
          </a:p>
          <a:p>
            <a:pPr indent="-330200" lvl="0" marL="457200" rtl="0" algn="l">
              <a:spcBef>
                <a:spcPts val="1000"/>
              </a:spcBef>
              <a:spcAft>
                <a:spcPts val="0"/>
              </a:spcAft>
              <a:buClr>
                <a:srgbClr val="3F3F3F"/>
              </a:buClr>
              <a:buSzPts val="1600"/>
              <a:buFont typeface="Century Gothic"/>
              <a:buChar char="●"/>
            </a:pPr>
            <a:r>
              <a:rPr lang="en" sz="1600">
                <a:solidFill>
                  <a:srgbClr val="3F3F3F"/>
                </a:solidFill>
                <a:latin typeface="Century Gothic"/>
                <a:ea typeface="Century Gothic"/>
                <a:cs typeface="Century Gothic"/>
                <a:sym typeface="Century Gothic"/>
              </a:rPr>
              <a:t>également appelé midspread ou middle 50%</a:t>
            </a:r>
            <a:br>
              <a:rPr lang="en" sz="1600">
                <a:solidFill>
                  <a:srgbClr val="3F3F3F"/>
                </a:solidFill>
                <a:latin typeface="Century Gothic"/>
                <a:ea typeface="Century Gothic"/>
                <a:cs typeface="Century Gothic"/>
                <a:sym typeface="Century Gothic"/>
              </a:rPr>
            </a:br>
            <a:endParaRPr sz="1600">
              <a:solidFill>
                <a:srgbClr val="3F3F3F"/>
              </a:solidFill>
              <a:latin typeface="Century Gothic"/>
              <a:ea typeface="Century Gothic"/>
              <a:cs typeface="Century Gothic"/>
              <a:sym typeface="Century Gothic"/>
            </a:endParaRPr>
          </a:p>
          <a:p>
            <a:pPr indent="-330200" lvl="0" marL="457200" rtl="0" algn="l">
              <a:spcBef>
                <a:spcPts val="0"/>
              </a:spcBef>
              <a:spcAft>
                <a:spcPts val="0"/>
              </a:spcAft>
              <a:buClr>
                <a:srgbClr val="3F3F3F"/>
              </a:buClr>
              <a:buSzPts val="1600"/>
              <a:buFont typeface="Century Gothic"/>
              <a:buChar char="●"/>
            </a:pPr>
            <a:r>
              <a:rPr lang="en" sz="1600">
                <a:solidFill>
                  <a:srgbClr val="3F3F3F"/>
                </a:solidFill>
                <a:latin typeface="Century Gothic"/>
                <a:ea typeface="Century Gothic"/>
                <a:cs typeface="Century Gothic"/>
                <a:sym typeface="Century Gothic"/>
              </a:rPr>
              <a:t>mesure de la dispersion statistique, égale à la différence entre les 75e et 25e centiles, ou entre les quartiles supérieur et inférieur ;</a:t>
            </a:r>
            <a:endParaRPr sz="1600">
              <a:solidFill>
                <a:srgbClr val="3F3F3F"/>
              </a:solidFill>
              <a:latin typeface="Century Gothic"/>
              <a:ea typeface="Century Gothic"/>
              <a:cs typeface="Century Gothic"/>
              <a:sym typeface="Century Gothic"/>
            </a:endParaRPr>
          </a:p>
          <a:p>
            <a:pPr indent="-330200" lvl="0" marL="457200" rtl="0" algn="l">
              <a:spcBef>
                <a:spcPts val="0"/>
              </a:spcBef>
              <a:spcAft>
                <a:spcPts val="0"/>
              </a:spcAft>
              <a:buClr>
                <a:srgbClr val="3F3F3F"/>
              </a:buClr>
              <a:buSzPts val="1600"/>
              <a:buFont typeface="Century Gothic"/>
              <a:buChar char="●"/>
            </a:pPr>
            <a:r>
              <a:rPr lang="en" sz="1600" u="sng">
                <a:solidFill>
                  <a:srgbClr val="3F3F3F"/>
                </a:solidFill>
                <a:latin typeface="Century Gothic"/>
                <a:ea typeface="Century Gothic"/>
                <a:cs typeface="Century Gothic"/>
                <a:sym typeface="Century Gothic"/>
              </a:rPr>
              <a:t>IQR = Q3 − Q1.</a:t>
            </a:r>
            <a:endParaRPr sz="1600" u="sng">
              <a:solidFill>
                <a:srgbClr val="3F3F3F"/>
              </a:solidFill>
              <a:latin typeface="Century Gothic"/>
              <a:ea typeface="Century Gothic"/>
              <a:cs typeface="Century Gothic"/>
              <a:sym typeface="Century Gothic"/>
            </a:endParaRPr>
          </a:p>
          <a:p>
            <a:pPr indent="0" lvl="0" marL="457200" rtl="0" algn="l">
              <a:spcBef>
                <a:spcPts val="1000"/>
              </a:spcBef>
              <a:spcAft>
                <a:spcPts val="0"/>
              </a:spcAft>
              <a:buNone/>
            </a:pPr>
            <a:r>
              <a:t/>
            </a:r>
            <a:endParaRPr sz="1600">
              <a:solidFill>
                <a:srgbClr val="3F3F3F"/>
              </a:solidFill>
              <a:latin typeface="Century Gothic"/>
              <a:ea typeface="Century Gothic"/>
              <a:cs typeface="Century Gothic"/>
              <a:sym typeface="Century Gothic"/>
            </a:endParaRPr>
          </a:p>
          <a:p>
            <a:pPr indent="-330200" lvl="0" marL="457200" rtl="0" algn="l">
              <a:spcBef>
                <a:spcPts val="1000"/>
              </a:spcBef>
              <a:spcAft>
                <a:spcPts val="0"/>
              </a:spcAft>
              <a:buClr>
                <a:srgbClr val="3F3F3F"/>
              </a:buClr>
              <a:buSzPts val="1600"/>
              <a:buFont typeface="Century Gothic"/>
              <a:buChar char="●"/>
            </a:pPr>
            <a:r>
              <a:rPr lang="en" sz="1600" u="sng">
                <a:solidFill>
                  <a:srgbClr val="3F3F3F"/>
                </a:solidFill>
                <a:latin typeface="Century Gothic"/>
                <a:ea typeface="Century Gothic"/>
                <a:cs typeface="Century Gothic"/>
                <a:sym typeface="Century Gothic"/>
              </a:rPr>
              <a:t>Remarque:</a:t>
            </a:r>
            <a:r>
              <a:rPr lang="en" sz="1600">
                <a:solidFill>
                  <a:srgbClr val="3F3F3F"/>
                </a:solidFill>
                <a:latin typeface="Century Gothic"/>
                <a:ea typeface="Century Gothic"/>
                <a:cs typeface="Century Gothic"/>
                <a:sym typeface="Century Gothic"/>
              </a:rPr>
              <a:t> Il s'agit d'une mesure de la dispersion similaire à l'écart-type ou à la variance, mais beaucoup plus robuste vis-à-vis des valeurs aberrantes.</a:t>
            </a:r>
            <a:endParaRPr sz="1600">
              <a:solidFill>
                <a:srgbClr val="3F3F3F"/>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nvSpPr>
        <p:spPr>
          <a:xfrm>
            <a:off x="696516" y="1334095"/>
            <a:ext cx="126900" cy="349500"/>
          </a:xfrm>
          <a:prstGeom prst="rect">
            <a:avLst/>
          </a:prstGeom>
          <a:noFill/>
          <a:ln>
            <a:noFill/>
          </a:ln>
        </p:spPr>
        <p:txBody>
          <a:bodyPr anchorCtr="0" anchor="t" bIns="0" lIns="0" spcFirstLastPara="1" rIns="0" wrap="square" tIns="10625">
            <a:spAutoFit/>
          </a:bodyPr>
          <a:lstStyle/>
          <a:p>
            <a:pPr indent="0" lvl="0" marL="12700" marR="0" rtl="0" algn="l">
              <a:lnSpc>
                <a:spcPct val="100000"/>
              </a:lnSpc>
              <a:spcBef>
                <a:spcPts val="0"/>
              </a:spcBef>
              <a:spcAft>
                <a:spcPts val="0"/>
              </a:spcAft>
              <a:buNone/>
            </a:pPr>
            <a:r>
              <a:t/>
            </a:r>
            <a:endParaRPr sz="2200">
              <a:latin typeface="Trebuchet MS"/>
              <a:ea typeface="Trebuchet MS"/>
              <a:cs typeface="Trebuchet MS"/>
              <a:sym typeface="Trebuchet MS"/>
            </a:endParaRPr>
          </a:p>
        </p:txBody>
      </p:sp>
      <p:sp>
        <p:nvSpPr>
          <p:cNvPr id="511" name="Google Shape;511;p62"/>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512" name="Google Shape;512;p62"/>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62"/>
          <p:cNvSpPr txBox="1"/>
          <p:nvPr/>
        </p:nvSpPr>
        <p:spPr>
          <a:xfrm>
            <a:off x="353748" y="1026900"/>
            <a:ext cx="8062500" cy="2879400"/>
          </a:xfrm>
          <a:prstGeom prst="rect">
            <a:avLst/>
          </a:prstGeom>
          <a:noFill/>
          <a:ln>
            <a:noFill/>
          </a:ln>
        </p:spPr>
        <p:txBody>
          <a:bodyPr anchorCtr="0" anchor="t" bIns="45700" lIns="91425" spcFirstLastPara="1" rIns="91425" wrap="square" tIns="45700">
            <a:noAutofit/>
          </a:bodyPr>
          <a:lstStyle/>
          <a:p>
            <a:pPr indent="0" lvl="0" marL="114300" rtl="0" algn="l">
              <a:spcBef>
                <a:spcPts val="1000"/>
              </a:spcBef>
              <a:spcAft>
                <a:spcPts val="0"/>
              </a:spcAft>
              <a:buNone/>
            </a:pPr>
            <a:r>
              <a:rPr lang="en">
                <a:solidFill>
                  <a:srgbClr val="3F3F3F"/>
                </a:solidFill>
              </a:rPr>
              <a:t>Les boîtes à moustaches </a:t>
            </a:r>
            <a:r>
              <a:rPr lang="en">
                <a:solidFill>
                  <a:srgbClr val="3F3F3F"/>
                </a:solidFill>
              </a:rPr>
              <a:t>utilisent l'IQR!</a:t>
            </a:r>
            <a:endParaRPr>
              <a:solidFill>
                <a:srgbClr val="3F3F3F"/>
              </a:solidFill>
            </a:endParaRPr>
          </a:p>
        </p:txBody>
      </p:sp>
      <p:pic>
        <p:nvPicPr>
          <p:cNvPr descr="A picture containing text&#10;&#10;Description automatically generated" id="514" name="Google Shape;514;p62"/>
          <p:cNvPicPr preferRelativeResize="0"/>
          <p:nvPr/>
        </p:nvPicPr>
        <p:blipFill rotWithShape="1">
          <a:blip r:embed="rId3">
            <a:alphaModFix/>
          </a:blip>
          <a:srcRect b="0" l="0" r="0" t="0"/>
          <a:stretch/>
        </p:blipFill>
        <p:spPr>
          <a:xfrm>
            <a:off x="353750" y="2486274"/>
            <a:ext cx="5403900" cy="1033500"/>
          </a:xfrm>
          <a:prstGeom prst="rect">
            <a:avLst/>
          </a:prstGeom>
          <a:noFill/>
          <a:ln>
            <a:noFill/>
          </a:ln>
        </p:spPr>
      </p:pic>
      <p:pic>
        <p:nvPicPr>
          <p:cNvPr descr="Table&#10;&#10;Description automatically generated" id="515" name="Google Shape;515;p62"/>
          <p:cNvPicPr preferRelativeResize="0"/>
          <p:nvPr/>
        </p:nvPicPr>
        <p:blipFill rotWithShape="1">
          <a:blip r:embed="rId4">
            <a:alphaModFix/>
          </a:blip>
          <a:srcRect b="0" l="0" r="0" t="0"/>
          <a:stretch/>
        </p:blipFill>
        <p:spPr>
          <a:xfrm>
            <a:off x="5728217" y="1756424"/>
            <a:ext cx="2896633" cy="3177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nvSpPr>
        <p:spPr>
          <a:xfrm>
            <a:off x="696516" y="1334095"/>
            <a:ext cx="126900" cy="349500"/>
          </a:xfrm>
          <a:prstGeom prst="rect">
            <a:avLst/>
          </a:prstGeom>
          <a:noFill/>
          <a:ln>
            <a:noFill/>
          </a:ln>
        </p:spPr>
        <p:txBody>
          <a:bodyPr anchorCtr="0" anchor="t" bIns="0" lIns="0" spcFirstLastPara="1" rIns="0" wrap="square" tIns="10625">
            <a:spAutoFit/>
          </a:bodyPr>
          <a:lstStyle/>
          <a:p>
            <a:pPr indent="0" lvl="0" marL="12700" marR="0" rtl="0" algn="l">
              <a:lnSpc>
                <a:spcPct val="100000"/>
              </a:lnSpc>
              <a:spcBef>
                <a:spcPts val="0"/>
              </a:spcBef>
              <a:spcAft>
                <a:spcPts val="0"/>
              </a:spcAft>
              <a:buNone/>
            </a:pPr>
            <a:r>
              <a:t/>
            </a:r>
            <a:endParaRPr sz="2200">
              <a:latin typeface="Trebuchet MS"/>
              <a:ea typeface="Trebuchet MS"/>
              <a:cs typeface="Trebuchet MS"/>
              <a:sym typeface="Trebuchet MS"/>
            </a:endParaRPr>
          </a:p>
        </p:txBody>
      </p:sp>
      <p:sp>
        <p:nvSpPr>
          <p:cNvPr id="521" name="Google Shape;521;p63"/>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Trouver des valeurs aberrantes</a:t>
            </a:r>
            <a:endParaRPr/>
          </a:p>
        </p:txBody>
      </p:sp>
      <p:sp>
        <p:nvSpPr>
          <p:cNvPr id="522" name="Google Shape;522;p63"/>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63"/>
          <p:cNvSpPr txBox="1"/>
          <p:nvPr/>
        </p:nvSpPr>
        <p:spPr>
          <a:xfrm>
            <a:off x="870678" y="1147500"/>
            <a:ext cx="7197600" cy="2082600"/>
          </a:xfrm>
          <a:prstGeom prst="rect">
            <a:avLst/>
          </a:prstGeom>
          <a:noFill/>
          <a:ln>
            <a:noFill/>
          </a:ln>
        </p:spPr>
        <p:txBody>
          <a:bodyPr anchorCtr="0" anchor="t" bIns="45700" lIns="91425" spcFirstLastPara="1" rIns="91425" wrap="square" tIns="45700">
            <a:noAutofit/>
          </a:bodyPr>
          <a:lstStyle/>
          <a:p>
            <a:pPr indent="-228600" lvl="0" marL="342900" rtl="0" algn="l">
              <a:spcBef>
                <a:spcPts val="1000"/>
              </a:spcBef>
              <a:spcAft>
                <a:spcPts val="0"/>
              </a:spcAft>
              <a:buNone/>
            </a:pPr>
            <a:r>
              <a:rPr lang="en" sz="1500">
                <a:solidFill>
                  <a:srgbClr val="3F3F3F"/>
                </a:solidFill>
                <a:latin typeface="Century Gothic"/>
                <a:ea typeface="Century Gothic"/>
                <a:cs typeface="Century Gothic"/>
                <a:sym typeface="Century Gothic"/>
              </a:rPr>
              <a:t>Le point de données où nous avons False signifie que ces valeurs sont valides alors que True indique la présence d'une valeur aberrante.</a:t>
            </a:r>
            <a:endParaRPr sz="1500">
              <a:solidFill>
                <a:srgbClr val="3F3F3F"/>
              </a:solidFill>
              <a:latin typeface="Century Gothic"/>
              <a:ea typeface="Century Gothic"/>
              <a:cs typeface="Century Gothic"/>
              <a:sym typeface="Century Gothic"/>
            </a:endParaRPr>
          </a:p>
          <a:p>
            <a:pPr indent="-228600" lvl="0" marL="342900" rtl="0" algn="l">
              <a:spcBef>
                <a:spcPts val="1000"/>
              </a:spcBef>
              <a:spcAft>
                <a:spcPts val="0"/>
              </a:spcAft>
              <a:buNone/>
            </a:pPr>
            <a:r>
              <a:t/>
            </a:r>
            <a:endParaRPr sz="1500">
              <a:solidFill>
                <a:srgbClr val="3F3F3F"/>
              </a:solidFill>
              <a:latin typeface="Century Gothic"/>
              <a:ea typeface="Century Gothic"/>
              <a:cs typeface="Century Gothic"/>
              <a:sym typeface="Century Gothic"/>
            </a:endParaRPr>
          </a:p>
        </p:txBody>
      </p:sp>
      <p:pic>
        <p:nvPicPr>
          <p:cNvPr descr="A picture containing graphical user interface&#10;&#10;Description automatically generated" id="524" name="Google Shape;524;p63"/>
          <p:cNvPicPr preferRelativeResize="0"/>
          <p:nvPr/>
        </p:nvPicPr>
        <p:blipFill rotWithShape="1">
          <a:blip r:embed="rId3">
            <a:alphaModFix/>
          </a:blip>
          <a:srcRect b="0" l="0" r="0" t="0"/>
          <a:stretch/>
        </p:blipFill>
        <p:spPr>
          <a:xfrm>
            <a:off x="833051" y="1861731"/>
            <a:ext cx="6596400" cy="1056300"/>
          </a:xfrm>
          <a:prstGeom prst="rect">
            <a:avLst/>
          </a:prstGeom>
          <a:noFill/>
          <a:ln>
            <a:noFill/>
          </a:ln>
        </p:spPr>
      </p:pic>
      <p:pic>
        <p:nvPicPr>
          <p:cNvPr descr="Table, Excel&#10;&#10;Description automatically generated" id="525" name="Google Shape;525;p63"/>
          <p:cNvPicPr preferRelativeResize="0"/>
          <p:nvPr/>
        </p:nvPicPr>
        <p:blipFill rotWithShape="1">
          <a:blip r:embed="rId4">
            <a:alphaModFix/>
          </a:blip>
          <a:srcRect b="0" l="0" r="0" t="0"/>
          <a:stretch/>
        </p:blipFill>
        <p:spPr>
          <a:xfrm>
            <a:off x="2024684" y="1661538"/>
            <a:ext cx="4194802" cy="3293511"/>
          </a:xfrm>
          <a:prstGeom prst="rect">
            <a:avLst/>
          </a:prstGeom>
          <a:noFill/>
          <a:ln>
            <a:noFill/>
          </a:ln>
        </p:spPr>
      </p:pic>
      <p:sp>
        <p:nvSpPr>
          <p:cNvPr id="526" name="Google Shape;526;p63"/>
          <p:cNvSpPr/>
          <p:nvPr/>
        </p:nvSpPr>
        <p:spPr>
          <a:xfrm>
            <a:off x="5525775" y="3938725"/>
            <a:ext cx="463500" cy="439200"/>
          </a:xfrm>
          <a:prstGeom prst="rect">
            <a:avLst/>
          </a:prstGeom>
          <a:noFill/>
          <a:ln cap="flat" cmpd="sng" w="19050">
            <a:solidFill>
              <a:srgbClr val="EE22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4"/>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Recherche de valeurs aberrantes : centile</a:t>
            </a:r>
            <a:endParaRPr/>
          </a:p>
        </p:txBody>
      </p:sp>
      <p:sp>
        <p:nvSpPr>
          <p:cNvPr id="533" name="Google Shape;533;p64"/>
          <p:cNvSpPr txBox="1"/>
          <p:nvPr/>
        </p:nvSpPr>
        <p:spPr>
          <a:xfrm>
            <a:off x="137026" y="1183201"/>
            <a:ext cx="8553300" cy="3737100"/>
          </a:xfrm>
          <a:prstGeom prst="rect">
            <a:avLst/>
          </a:prstGeom>
          <a:no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3F3F3F"/>
              </a:buClr>
              <a:buSzPts val="1500"/>
              <a:buFont typeface="Century Gothic"/>
              <a:buChar char="●"/>
            </a:pPr>
            <a:r>
              <a:rPr lang="en" sz="1500">
                <a:solidFill>
                  <a:srgbClr val="3F3F3F"/>
                </a:solidFill>
                <a:latin typeface="Century Gothic"/>
                <a:ea typeface="Century Gothic"/>
                <a:cs typeface="Century Gothic"/>
                <a:sym typeface="Century Gothic"/>
              </a:rPr>
              <a:t>Une autre méthode mathématique pour détecter les valeurs aberrantes consiste à utiliser des centiles.</a:t>
            </a:r>
            <a:endParaRPr sz="1500">
              <a:solidFill>
                <a:srgbClr val="3F3F3F"/>
              </a:solidFill>
              <a:latin typeface="Century Gothic"/>
              <a:ea typeface="Century Gothic"/>
              <a:cs typeface="Century Gothic"/>
              <a:sym typeface="Century Gothic"/>
            </a:endParaRPr>
          </a:p>
          <a:p>
            <a:pPr indent="-323850" lvl="0" marL="457200" rtl="0" algn="l">
              <a:lnSpc>
                <a:spcPct val="90000"/>
              </a:lnSpc>
              <a:spcBef>
                <a:spcPts val="0"/>
              </a:spcBef>
              <a:spcAft>
                <a:spcPts val="0"/>
              </a:spcAft>
              <a:buClr>
                <a:srgbClr val="3F3F3F"/>
              </a:buClr>
              <a:buSzPts val="1500"/>
              <a:buFont typeface="Century Gothic"/>
              <a:buChar char="●"/>
            </a:pPr>
            <a:r>
              <a:rPr lang="en" sz="1500">
                <a:solidFill>
                  <a:srgbClr val="3F3F3F"/>
                </a:solidFill>
                <a:latin typeface="Century Gothic"/>
                <a:ea typeface="Century Gothic"/>
                <a:cs typeface="Century Gothic"/>
                <a:sym typeface="Century Gothic"/>
              </a:rPr>
              <a:t>Un centile (ou un centile) est une mesure utilisée dans les statistiques indiquant la valeur en dessous de laquelle tombe un pourcentage d'observations dans un groupe d'observations.</a:t>
            </a:r>
            <a:endParaRPr sz="1500">
              <a:solidFill>
                <a:srgbClr val="3F3F3F"/>
              </a:solidFill>
              <a:latin typeface="Century Gothic"/>
              <a:ea typeface="Century Gothic"/>
              <a:cs typeface="Century Gothic"/>
              <a:sym typeface="Century Gothic"/>
            </a:endParaRPr>
          </a:p>
          <a:p>
            <a:pPr indent="0" lvl="0" marL="457200" rtl="0" algn="l">
              <a:lnSpc>
                <a:spcPct val="90000"/>
              </a:lnSpc>
              <a:spcBef>
                <a:spcPts val="1000"/>
              </a:spcBef>
              <a:spcAft>
                <a:spcPts val="0"/>
              </a:spcAft>
              <a:buNone/>
            </a:pPr>
            <a:r>
              <a:t/>
            </a:r>
            <a:endParaRPr sz="1500">
              <a:solidFill>
                <a:srgbClr val="3F3F3F"/>
              </a:solidFill>
              <a:latin typeface="Century Gothic"/>
              <a:ea typeface="Century Gothic"/>
              <a:cs typeface="Century Gothic"/>
              <a:sym typeface="Century Gothic"/>
            </a:endParaRPr>
          </a:p>
          <a:p>
            <a:pPr indent="-323850" lvl="0" marL="457200" rtl="0" algn="l">
              <a:lnSpc>
                <a:spcPct val="90000"/>
              </a:lnSpc>
              <a:spcBef>
                <a:spcPts val="1000"/>
              </a:spcBef>
              <a:spcAft>
                <a:spcPts val="0"/>
              </a:spcAft>
              <a:buClr>
                <a:srgbClr val="3F3F3F"/>
              </a:buClr>
              <a:buSzPts val="1500"/>
              <a:buFont typeface="Century Gothic"/>
              <a:buChar char="●"/>
            </a:pPr>
            <a:r>
              <a:rPr lang="en" sz="1500">
                <a:solidFill>
                  <a:srgbClr val="3F3F3F"/>
                </a:solidFill>
                <a:latin typeface="Century Gothic"/>
                <a:ea typeface="Century Gothic"/>
                <a:cs typeface="Century Gothic"/>
                <a:sym typeface="Century Gothic"/>
              </a:rPr>
              <a:t>Vous pouvez supposer qu'un certain pourcentage de la valeur du haut ou du bas est une valeur aberrante.</a:t>
            </a:r>
            <a:endParaRPr sz="1500">
              <a:solidFill>
                <a:srgbClr val="3F3F3F"/>
              </a:solidFill>
              <a:latin typeface="Century Gothic"/>
              <a:ea typeface="Century Gothic"/>
              <a:cs typeface="Century Gothic"/>
              <a:sym typeface="Century Gothic"/>
            </a:endParaRPr>
          </a:p>
          <a:p>
            <a:pPr indent="0" lvl="0" marL="457200" rtl="0" algn="l">
              <a:lnSpc>
                <a:spcPct val="90000"/>
              </a:lnSpc>
              <a:spcBef>
                <a:spcPts val="1000"/>
              </a:spcBef>
              <a:spcAft>
                <a:spcPts val="0"/>
              </a:spcAft>
              <a:buNone/>
            </a:pPr>
            <a:r>
              <a:t/>
            </a:r>
            <a:endParaRPr sz="1500">
              <a:solidFill>
                <a:srgbClr val="3F3F3F"/>
              </a:solidFill>
              <a:latin typeface="Century Gothic"/>
              <a:ea typeface="Century Gothic"/>
              <a:cs typeface="Century Gothic"/>
              <a:sym typeface="Century Gothic"/>
            </a:endParaRPr>
          </a:p>
          <a:p>
            <a:pPr indent="-323850" lvl="0" marL="457200" rtl="0" algn="l">
              <a:lnSpc>
                <a:spcPct val="90000"/>
              </a:lnSpc>
              <a:spcBef>
                <a:spcPts val="1000"/>
              </a:spcBef>
              <a:spcAft>
                <a:spcPts val="0"/>
              </a:spcAft>
              <a:buClr>
                <a:srgbClr val="3F3F3F"/>
              </a:buClr>
              <a:buSzPts val="1500"/>
              <a:buFont typeface="Century Gothic"/>
              <a:buChar char="●"/>
            </a:pPr>
            <a:r>
              <a:rPr lang="en" sz="1500">
                <a:solidFill>
                  <a:srgbClr val="3F3F3F"/>
                </a:solidFill>
                <a:latin typeface="Century Gothic"/>
                <a:ea typeface="Century Gothic"/>
                <a:cs typeface="Century Gothic"/>
                <a:sym typeface="Century Gothic"/>
              </a:rPr>
              <a:t>Une erreur courante consiste à utiliser les centiles en fonction de la plage des données, par exemple, si vos données vont de 0 à 100, vos 5 % supérieurs ne sont pas les valeurs comprises entre 96 et 100. Les 5 % supérieurs signifient les valeurs qui sont hors de la plage. 95e centile des données.</a:t>
            </a:r>
            <a:endParaRPr sz="1500">
              <a:solidFill>
                <a:srgbClr val="3F3F3F"/>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p:nvPr/>
        </p:nvSpPr>
        <p:spPr>
          <a:xfrm>
            <a:off x="762806" y="4249931"/>
            <a:ext cx="5862600" cy="3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92900" y="534175"/>
            <a:ext cx="7409400" cy="40740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sz="1700"/>
              <a:t>Chaque catégories peut être transformée en </a:t>
            </a:r>
            <a:r>
              <a:rPr b="1" lang="en">
                <a:solidFill>
                  <a:schemeClr val="dk1"/>
                </a:solidFill>
                <a:highlight>
                  <a:schemeClr val="lt1"/>
                </a:highlight>
              </a:rPr>
              <a:t>k</a:t>
            </a:r>
            <a:r>
              <a:rPr b="1" lang="en" sz="1700"/>
              <a:t> </a:t>
            </a:r>
            <a:r>
              <a:rPr lang="en" sz="1700"/>
              <a:t>variables binaires factices (</a:t>
            </a:r>
            <a:r>
              <a:rPr i="1" lang="en" sz="1700"/>
              <a:t>dummy variables</a:t>
            </a:r>
            <a:r>
              <a:rPr lang="en" sz="1700"/>
              <a:t>)</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br>
              <a:rPr lang="en" sz="1700"/>
            </a:br>
            <a:r>
              <a:rPr lang="en" sz="1400"/>
              <a:t>Exemple: La couleur bleu est codée comme [0, 0, 1] </a:t>
            </a:r>
            <a:endParaRPr sz="1400"/>
          </a:p>
          <a:p>
            <a:pPr indent="0" lvl="0" marL="0" rtl="0" algn="l">
              <a:spcBef>
                <a:spcPts val="1200"/>
              </a:spcBef>
              <a:spcAft>
                <a:spcPts val="0"/>
              </a:spcAft>
              <a:buNone/>
            </a:pPr>
            <a:r>
              <a:t/>
            </a:r>
            <a:endParaRPr sz="1700"/>
          </a:p>
          <a:p>
            <a:pPr indent="-254000" lvl="0" marL="342900" rtl="0" algn="l">
              <a:spcBef>
                <a:spcPts val="1200"/>
              </a:spcBef>
              <a:spcAft>
                <a:spcPts val="0"/>
              </a:spcAft>
              <a:buSzPts val="1400"/>
              <a:buChar char="●"/>
            </a:pPr>
            <a:r>
              <a:rPr lang="en" sz="1400"/>
              <a:t>Représentation utilisée dans </a:t>
            </a:r>
            <a:endParaRPr sz="1400"/>
          </a:p>
          <a:p>
            <a:pPr indent="-254000" lvl="1" marL="685800" rtl="0" algn="l">
              <a:spcBef>
                <a:spcPts val="0"/>
              </a:spcBef>
              <a:spcAft>
                <a:spcPts val="0"/>
              </a:spcAft>
              <a:buSzPts val="1400"/>
              <a:buChar char="○"/>
            </a:pPr>
            <a:r>
              <a:rPr lang="en" sz="1400"/>
              <a:t>Méthodes basées sur des arbres de décision</a:t>
            </a:r>
            <a:endParaRPr sz="1400"/>
          </a:p>
          <a:p>
            <a:pPr indent="-254000" lvl="1" marL="685800" rtl="0" algn="l">
              <a:spcBef>
                <a:spcPts val="0"/>
              </a:spcBef>
              <a:spcAft>
                <a:spcPts val="0"/>
              </a:spcAft>
              <a:buSzPts val="1400"/>
              <a:buChar char="○"/>
            </a:pPr>
            <a:r>
              <a:rPr lang="en" sz="1400"/>
              <a:t>Méthodes de régression linéaire utilisant la sélection de variables</a:t>
            </a:r>
            <a:endParaRPr sz="1400"/>
          </a:p>
        </p:txBody>
      </p:sp>
      <p:sp>
        <p:nvSpPr>
          <p:cNvPr id="100" name="Google Shape;100;p20"/>
          <p:cNvSpPr txBox="1"/>
          <p:nvPr/>
        </p:nvSpPr>
        <p:spPr>
          <a:xfrm>
            <a:off x="619200" y="2425969"/>
            <a:ext cx="8886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Valeurs</a:t>
            </a:r>
            <a:endParaRPr sz="1100">
              <a:latin typeface="Century Gothic"/>
              <a:ea typeface="Century Gothic"/>
              <a:cs typeface="Century Gothic"/>
              <a:sym typeface="Century Gothic"/>
            </a:endParaRPr>
          </a:p>
        </p:txBody>
      </p:sp>
      <p:graphicFrame>
        <p:nvGraphicFramePr>
          <p:cNvPr id="101" name="Google Shape;101;p20"/>
          <p:cNvGraphicFramePr/>
          <p:nvPr/>
        </p:nvGraphicFramePr>
        <p:xfrm>
          <a:off x="1852763" y="1840249"/>
          <a:ext cx="3000000" cy="3000000"/>
        </p:xfrm>
        <a:graphic>
          <a:graphicData uri="http://schemas.openxmlformats.org/drawingml/2006/table">
            <a:tbl>
              <a:tblPr>
                <a:noFill/>
                <a:tableStyleId>{9DF267DF-33F2-4F4B-8E6C-5A7E78B8364B}</a:tableStyleId>
              </a:tblPr>
              <a:tblGrid>
                <a:gridCol w="1190525"/>
              </a:tblGrid>
              <a:tr h="211350">
                <a:tc>
                  <a:txBody>
                    <a:bodyPr/>
                    <a:lstStyle/>
                    <a:p>
                      <a:pPr indent="0" lvl="0" marL="0" rtl="0" algn="ctr">
                        <a:spcBef>
                          <a:spcPts val="0"/>
                        </a:spcBef>
                        <a:spcAft>
                          <a:spcPts val="0"/>
                        </a:spcAft>
                        <a:buNone/>
                      </a:pPr>
                      <a:r>
                        <a:rPr b="1" lang="en" sz="1100"/>
                        <a:t>Couleur</a:t>
                      </a:r>
                      <a:endParaRPr b="1" sz="1100"/>
                    </a:p>
                  </a:txBody>
                  <a:tcPr marT="68575" marB="68575" marR="68575" marL="68575">
                    <a:solidFill>
                      <a:srgbClr val="FFFF00"/>
                    </a:solidFill>
                  </a:tcPr>
                </a:tc>
              </a:tr>
              <a:tr h="211350">
                <a:tc>
                  <a:txBody>
                    <a:bodyPr/>
                    <a:lstStyle/>
                    <a:p>
                      <a:pPr indent="0" lvl="0" marL="0" rtl="0" algn="ctr">
                        <a:spcBef>
                          <a:spcPts val="0"/>
                        </a:spcBef>
                        <a:spcAft>
                          <a:spcPts val="0"/>
                        </a:spcAft>
                        <a:buNone/>
                      </a:pPr>
                      <a:r>
                        <a:rPr b="1" lang="en" sz="1200">
                          <a:solidFill>
                            <a:srgbClr val="FF0000"/>
                          </a:solidFill>
                        </a:rPr>
                        <a:t>Rouge</a:t>
                      </a:r>
                      <a:endParaRPr b="1" sz="1200">
                        <a:solidFill>
                          <a:srgbClr val="FF0000"/>
                        </a:solidFill>
                      </a:endParaRPr>
                    </a:p>
                  </a:txBody>
                  <a:tcPr marT="68575" marB="68575" marR="68575" marL="68575">
                    <a:solidFill>
                      <a:schemeClr val="lt1"/>
                    </a:solidFill>
                  </a:tcPr>
                </a:tc>
              </a:tr>
              <a:tr h="211350">
                <a:tc>
                  <a:txBody>
                    <a:bodyPr/>
                    <a:lstStyle/>
                    <a:p>
                      <a:pPr indent="0" lvl="0" marL="0" rtl="0" algn="ctr">
                        <a:spcBef>
                          <a:spcPts val="0"/>
                        </a:spcBef>
                        <a:spcAft>
                          <a:spcPts val="0"/>
                        </a:spcAft>
                        <a:buNone/>
                      </a:pPr>
                      <a:r>
                        <a:rPr b="1" lang="en" sz="1200">
                          <a:solidFill>
                            <a:srgbClr val="38761D"/>
                          </a:solidFill>
                        </a:rPr>
                        <a:t>Vert</a:t>
                      </a:r>
                      <a:endParaRPr b="1" sz="1200">
                        <a:solidFill>
                          <a:srgbClr val="38761D"/>
                        </a:solidFill>
                      </a:endParaRPr>
                    </a:p>
                  </a:txBody>
                  <a:tcPr marT="68575" marB="68575" marR="68575" marL="68575">
                    <a:solidFill>
                      <a:schemeClr val="lt1"/>
                    </a:solidFill>
                  </a:tcPr>
                </a:tc>
              </a:tr>
              <a:tr h="211350">
                <a:tc>
                  <a:txBody>
                    <a:bodyPr/>
                    <a:lstStyle/>
                    <a:p>
                      <a:pPr indent="0" lvl="0" marL="0" rtl="0" algn="ctr">
                        <a:spcBef>
                          <a:spcPts val="0"/>
                        </a:spcBef>
                        <a:spcAft>
                          <a:spcPts val="0"/>
                        </a:spcAft>
                        <a:buNone/>
                      </a:pPr>
                      <a:r>
                        <a:rPr b="1" lang="en" sz="1200">
                          <a:solidFill>
                            <a:srgbClr val="3C78D8"/>
                          </a:solidFill>
                        </a:rPr>
                        <a:t>Bleu</a:t>
                      </a:r>
                      <a:endParaRPr b="1" sz="1200">
                        <a:solidFill>
                          <a:srgbClr val="3C78D8"/>
                        </a:solidFill>
                      </a:endParaRPr>
                    </a:p>
                  </a:txBody>
                  <a:tcPr marT="68575" marB="68575" marR="68575" marL="68575">
                    <a:solidFill>
                      <a:schemeClr val="lt1"/>
                    </a:solidFill>
                  </a:tcPr>
                </a:tc>
              </a:tr>
            </a:tbl>
          </a:graphicData>
        </a:graphic>
      </p:graphicFrame>
      <p:sp>
        <p:nvSpPr>
          <p:cNvPr id="102" name="Google Shape;102;p20"/>
          <p:cNvSpPr/>
          <p:nvPr/>
        </p:nvSpPr>
        <p:spPr>
          <a:xfrm>
            <a:off x="1564875" y="2156925"/>
            <a:ext cx="182100" cy="940500"/>
          </a:xfrm>
          <a:prstGeom prst="leftBrace">
            <a:avLst>
              <a:gd fmla="val 50000" name="adj1"/>
              <a:gd fmla="val 48865"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 name="Google Shape;103;p20"/>
          <p:cNvSpPr/>
          <p:nvPr/>
        </p:nvSpPr>
        <p:spPr>
          <a:xfrm rot="-5400000">
            <a:off x="2337038" y="1093031"/>
            <a:ext cx="161700" cy="1195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 name="Google Shape;104;p20"/>
          <p:cNvSpPr txBox="1"/>
          <p:nvPr/>
        </p:nvSpPr>
        <p:spPr>
          <a:xfrm>
            <a:off x="5074238" y="1282969"/>
            <a:ext cx="11769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3 variables</a:t>
            </a:r>
            <a:endParaRPr b="1" sz="1200">
              <a:latin typeface="Century Gothic"/>
              <a:ea typeface="Century Gothic"/>
              <a:cs typeface="Century Gothic"/>
              <a:sym typeface="Century Gothic"/>
            </a:endParaRPr>
          </a:p>
        </p:txBody>
      </p:sp>
      <p:sp>
        <p:nvSpPr>
          <p:cNvPr id="105" name="Google Shape;105;p20"/>
          <p:cNvSpPr txBox="1"/>
          <p:nvPr/>
        </p:nvSpPr>
        <p:spPr>
          <a:xfrm>
            <a:off x="6272531" y="3263400"/>
            <a:ext cx="1620600" cy="723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200">
                <a:solidFill>
                  <a:srgbClr val="FF0000"/>
                </a:solidFill>
                <a:latin typeface="Century Gothic"/>
                <a:ea typeface="Century Gothic"/>
                <a:cs typeface="Century Gothic"/>
                <a:sym typeface="Century Gothic"/>
              </a:rPr>
              <a:t>Attention</a:t>
            </a:r>
            <a:r>
              <a:rPr lang="en" sz="1200">
                <a:latin typeface="Century Gothic"/>
                <a:ea typeface="Century Gothic"/>
                <a:cs typeface="Century Gothic"/>
                <a:sym typeface="Century Gothic"/>
              </a:rPr>
              <a:t>: Les trois variables r, g et v sont </a:t>
            </a:r>
            <a:r>
              <a:rPr b="1" lang="en" sz="1400">
                <a:latin typeface="Century Gothic"/>
                <a:ea typeface="Century Gothic"/>
                <a:cs typeface="Century Gothic"/>
                <a:sym typeface="Century Gothic"/>
              </a:rPr>
              <a:t>corrélées!</a:t>
            </a:r>
            <a:endParaRPr b="1" sz="1400">
              <a:latin typeface="Century Gothic"/>
              <a:ea typeface="Century Gothic"/>
              <a:cs typeface="Century Gothic"/>
              <a:sym typeface="Century Gothic"/>
            </a:endParaRPr>
          </a:p>
        </p:txBody>
      </p:sp>
      <p:graphicFrame>
        <p:nvGraphicFramePr>
          <p:cNvPr id="106" name="Google Shape;106;p20"/>
          <p:cNvGraphicFramePr/>
          <p:nvPr/>
        </p:nvGraphicFramePr>
        <p:xfrm>
          <a:off x="3910163" y="1840249"/>
          <a:ext cx="3000000" cy="3000000"/>
        </p:xfrm>
        <a:graphic>
          <a:graphicData uri="http://schemas.openxmlformats.org/drawingml/2006/table">
            <a:tbl>
              <a:tblPr>
                <a:noFill/>
                <a:tableStyleId>{9DF267DF-33F2-4F4B-8E6C-5A7E78B8364B}</a:tableStyleId>
              </a:tblPr>
              <a:tblGrid>
                <a:gridCol w="1190525"/>
                <a:gridCol w="1190525"/>
                <a:gridCol w="1190525"/>
              </a:tblGrid>
              <a:tr h="314300">
                <a:tc>
                  <a:txBody>
                    <a:bodyPr/>
                    <a:lstStyle/>
                    <a:p>
                      <a:pPr indent="0" lvl="0" marL="0" rtl="0" algn="ctr">
                        <a:spcBef>
                          <a:spcPts val="0"/>
                        </a:spcBef>
                        <a:spcAft>
                          <a:spcPts val="0"/>
                        </a:spcAft>
                        <a:buNone/>
                      </a:pPr>
                      <a:r>
                        <a:rPr b="1" lang="en" sz="1100"/>
                        <a:t>r</a:t>
                      </a:r>
                      <a:endParaRPr b="1" sz="1100"/>
                    </a:p>
                  </a:txBody>
                  <a:tcPr marT="68575" marB="68575" marR="68575" marL="68575">
                    <a:solidFill>
                      <a:srgbClr val="FFFF00"/>
                    </a:solidFill>
                  </a:tcPr>
                </a:tc>
                <a:tc>
                  <a:txBody>
                    <a:bodyPr/>
                    <a:lstStyle/>
                    <a:p>
                      <a:pPr indent="0" lvl="0" marL="0" rtl="0" algn="ctr">
                        <a:spcBef>
                          <a:spcPts val="0"/>
                        </a:spcBef>
                        <a:spcAft>
                          <a:spcPts val="0"/>
                        </a:spcAft>
                        <a:buNone/>
                      </a:pPr>
                      <a:r>
                        <a:rPr b="1" lang="en" sz="1100"/>
                        <a:t>v</a:t>
                      </a:r>
                      <a:endParaRPr b="1" sz="1100"/>
                    </a:p>
                  </a:txBody>
                  <a:tcPr marT="68575" marB="68575" marR="68575" marL="68575">
                    <a:solidFill>
                      <a:srgbClr val="FFFF00"/>
                    </a:solidFill>
                  </a:tcPr>
                </a:tc>
                <a:tc>
                  <a:txBody>
                    <a:bodyPr/>
                    <a:lstStyle/>
                    <a:p>
                      <a:pPr indent="0" lvl="0" marL="0" rtl="0" algn="ctr">
                        <a:spcBef>
                          <a:spcPts val="0"/>
                        </a:spcBef>
                        <a:spcAft>
                          <a:spcPts val="0"/>
                        </a:spcAft>
                        <a:buNone/>
                      </a:pPr>
                      <a:r>
                        <a:rPr b="1" lang="en" sz="1100"/>
                        <a:t>b</a:t>
                      </a:r>
                      <a:endParaRPr b="1" sz="1100"/>
                    </a:p>
                  </a:txBody>
                  <a:tcPr marT="68575" marB="68575" marR="68575" marL="68575">
                    <a:solidFill>
                      <a:srgbClr val="FFFF00"/>
                    </a:solidFill>
                  </a:tcPr>
                </a:tc>
              </a:tr>
              <a:tr h="314300">
                <a:tc>
                  <a:txBody>
                    <a:bodyPr/>
                    <a:lstStyle/>
                    <a:p>
                      <a:pPr indent="0" lvl="0" marL="0" rtl="0" algn="ctr">
                        <a:spcBef>
                          <a:spcPts val="0"/>
                        </a:spcBef>
                        <a:spcAft>
                          <a:spcPts val="0"/>
                        </a:spcAft>
                        <a:buNone/>
                      </a:pPr>
                      <a:r>
                        <a:rPr lang="en" sz="1100"/>
                        <a:t>1</a:t>
                      </a:r>
                      <a:endParaRPr sz="1100"/>
                    </a:p>
                  </a:txBody>
                  <a:tcPr marT="68575" marB="68575" marR="68575" marL="68575">
                    <a:solidFill>
                      <a:srgbClr val="EA9999"/>
                    </a:solidFill>
                  </a:tcPr>
                </a:tc>
                <a:tc>
                  <a:txBody>
                    <a:bodyPr/>
                    <a:lstStyle/>
                    <a:p>
                      <a:pPr indent="0" lvl="0" marL="0" rtl="0" algn="ctr">
                        <a:spcBef>
                          <a:spcPts val="0"/>
                        </a:spcBef>
                        <a:spcAft>
                          <a:spcPts val="0"/>
                        </a:spcAft>
                        <a:buNone/>
                      </a:pPr>
                      <a:r>
                        <a:rPr lang="en" sz="1100"/>
                        <a:t>0</a:t>
                      </a:r>
                      <a:endParaRPr sz="1100"/>
                    </a:p>
                  </a:txBody>
                  <a:tcPr marT="68575" marB="68575" marR="68575" marL="68575">
                    <a:solidFill>
                      <a:srgbClr val="93C47D"/>
                    </a:solidFill>
                  </a:tcPr>
                </a:tc>
                <a:tc>
                  <a:txBody>
                    <a:bodyPr/>
                    <a:lstStyle/>
                    <a:p>
                      <a:pPr indent="0" lvl="0" marL="0" rtl="0" algn="ctr">
                        <a:spcBef>
                          <a:spcPts val="0"/>
                        </a:spcBef>
                        <a:spcAft>
                          <a:spcPts val="0"/>
                        </a:spcAft>
                        <a:buNone/>
                      </a:pPr>
                      <a:r>
                        <a:rPr lang="en" sz="1100"/>
                        <a:t>0</a:t>
                      </a:r>
                      <a:endParaRPr sz="1100"/>
                    </a:p>
                  </a:txBody>
                  <a:tcPr marT="68575" marB="68575" marR="68575" marL="68575">
                    <a:solidFill>
                      <a:srgbClr val="A4C2F4"/>
                    </a:solidFill>
                  </a:tcPr>
                </a:tc>
              </a:tr>
              <a:tr h="314300">
                <a:tc>
                  <a:txBody>
                    <a:bodyPr/>
                    <a:lstStyle/>
                    <a:p>
                      <a:pPr indent="0" lvl="0" marL="0" rtl="0" algn="ctr">
                        <a:spcBef>
                          <a:spcPts val="0"/>
                        </a:spcBef>
                        <a:spcAft>
                          <a:spcPts val="0"/>
                        </a:spcAft>
                        <a:buNone/>
                      </a:pPr>
                      <a:r>
                        <a:rPr lang="en" sz="1100"/>
                        <a:t>0</a:t>
                      </a:r>
                      <a:endParaRPr sz="1100"/>
                    </a:p>
                  </a:txBody>
                  <a:tcPr marT="68575" marB="68575" marR="68575" marL="68575">
                    <a:solidFill>
                      <a:srgbClr val="EA9999"/>
                    </a:solidFill>
                  </a:tcPr>
                </a:tc>
                <a:tc>
                  <a:txBody>
                    <a:bodyPr/>
                    <a:lstStyle/>
                    <a:p>
                      <a:pPr indent="0" lvl="0" marL="0" rtl="0" algn="ctr">
                        <a:spcBef>
                          <a:spcPts val="0"/>
                        </a:spcBef>
                        <a:spcAft>
                          <a:spcPts val="0"/>
                        </a:spcAft>
                        <a:buNone/>
                      </a:pPr>
                      <a:r>
                        <a:rPr lang="en" sz="1100"/>
                        <a:t>1</a:t>
                      </a:r>
                      <a:endParaRPr sz="1100"/>
                    </a:p>
                  </a:txBody>
                  <a:tcPr marT="68575" marB="68575" marR="68575" marL="68575">
                    <a:solidFill>
                      <a:srgbClr val="93C47D"/>
                    </a:solidFill>
                  </a:tcPr>
                </a:tc>
                <a:tc>
                  <a:txBody>
                    <a:bodyPr/>
                    <a:lstStyle/>
                    <a:p>
                      <a:pPr indent="0" lvl="0" marL="0" rtl="0" algn="ctr">
                        <a:spcBef>
                          <a:spcPts val="0"/>
                        </a:spcBef>
                        <a:spcAft>
                          <a:spcPts val="0"/>
                        </a:spcAft>
                        <a:buNone/>
                      </a:pPr>
                      <a:r>
                        <a:rPr lang="en" sz="1100"/>
                        <a:t>0</a:t>
                      </a:r>
                      <a:endParaRPr sz="1100"/>
                    </a:p>
                  </a:txBody>
                  <a:tcPr marT="68575" marB="68575" marR="68575" marL="68575">
                    <a:solidFill>
                      <a:srgbClr val="A4C2F4"/>
                    </a:solidFill>
                  </a:tcPr>
                </a:tc>
              </a:tr>
              <a:tr h="314300">
                <a:tc>
                  <a:txBody>
                    <a:bodyPr/>
                    <a:lstStyle/>
                    <a:p>
                      <a:pPr indent="0" lvl="0" marL="0" rtl="0" algn="ctr">
                        <a:spcBef>
                          <a:spcPts val="0"/>
                        </a:spcBef>
                        <a:spcAft>
                          <a:spcPts val="0"/>
                        </a:spcAft>
                        <a:buNone/>
                      </a:pPr>
                      <a:r>
                        <a:rPr lang="en" sz="1100"/>
                        <a:t>0</a:t>
                      </a:r>
                      <a:endParaRPr sz="1100"/>
                    </a:p>
                  </a:txBody>
                  <a:tcPr marT="68575" marB="68575" marR="68575" marL="68575">
                    <a:solidFill>
                      <a:srgbClr val="EA9999"/>
                    </a:solidFill>
                  </a:tcPr>
                </a:tc>
                <a:tc>
                  <a:txBody>
                    <a:bodyPr/>
                    <a:lstStyle/>
                    <a:p>
                      <a:pPr indent="0" lvl="0" marL="0" rtl="0" algn="ctr">
                        <a:spcBef>
                          <a:spcPts val="0"/>
                        </a:spcBef>
                        <a:spcAft>
                          <a:spcPts val="0"/>
                        </a:spcAft>
                        <a:buNone/>
                      </a:pPr>
                      <a:r>
                        <a:rPr lang="en" sz="1100"/>
                        <a:t>0</a:t>
                      </a:r>
                      <a:endParaRPr sz="1100"/>
                    </a:p>
                  </a:txBody>
                  <a:tcPr marT="68575" marB="68575" marR="68575" marL="68575">
                    <a:solidFill>
                      <a:srgbClr val="93C47D"/>
                    </a:solidFill>
                  </a:tcPr>
                </a:tc>
                <a:tc>
                  <a:txBody>
                    <a:bodyPr/>
                    <a:lstStyle/>
                    <a:p>
                      <a:pPr indent="0" lvl="0" marL="0" rtl="0" algn="ctr">
                        <a:spcBef>
                          <a:spcPts val="0"/>
                        </a:spcBef>
                        <a:spcAft>
                          <a:spcPts val="0"/>
                        </a:spcAft>
                        <a:buNone/>
                      </a:pPr>
                      <a:r>
                        <a:rPr lang="en" sz="1100"/>
                        <a:t>1</a:t>
                      </a:r>
                      <a:endParaRPr sz="1100"/>
                    </a:p>
                  </a:txBody>
                  <a:tcPr marT="68575" marB="68575" marR="68575" marL="68575">
                    <a:solidFill>
                      <a:srgbClr val="A4C2F4"/>
                    </a:solidFill>
                  </a:tcPr>
                </a:tc>
              </a:tr>
            </a:tbl>
          </a:graphicData>
        </a:graphic>
      </p:graphicFrame>
      <p:sp>
        <p:nvSpPr>
          <p:cNvPr id="107" name="Google Shape;107;p20"/>
          <p:cNvSpPr/>
          <p:nvPr/>
        </p:nvSpPr>
        <p:spPr>
          <a:xfrm>
            <a:off x="3353681" y="2418938"/>
            <a:ext cx="337800" cy="323400"/>
          </a:xfrm>
          <a:prstGeom prst="rightArrow">
            <a:avLst>
              <a:gd fmla="val 50000" name="adj1"/>
              <a:gd fmla="val 50000" name="adj2"/>
            </a:avLst>
          </a:prstGeom>
          <a:solidFill>
            <a:srgbClr val="FFFF00"/>
          </a:solidFill>
          <a:ln cap="flat" cmpd="sng" w="19050">
            <a:solidFill>
              <a:srgbClr val="ED1C2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20"/>
          <p:cNvSpPr/>
          <p:nvPr/>
        </p:nvSpPr>
        <p:spPr>
          <a:xfrm rot="-5400000">
            <a:off x="5547656" y="-39169"/>
            <a:ext cx="161700" cy="3459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 name="Google Shape;109;p20"/>
          <p:cNvSpPr txBox="1"/>
          <p:nvPr/>
        </p:nvSpPr>
        <p:spPr>
          <a:xfrm>
            <a:off x="1816688" y="1340119"/>
            <a:ext cx="11769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1 variable</a:t>
            </a:r>
            <a:endParaRPr b="1" sz="1200">
              <a:latin typeface="Century Gothic"/>
              <a:ea typeface="Century Gothic"/>
              <a:cs typeface="Century Gothic"/>
              <a:sym typeface="Century Gothic"/>
            </a:endParaRPr>
          </a:p>
        </p:txBody>
      </p:sp>
      <p:sp>
        <p:nvSpPr>
          <p:cNvPr id="110" name="Google Shape;110;p20"/>
          <p:cNvSpPr/>
          <p:nvPr/>
        </p:nvSpPr>
        <p:spPr>
          <a:xfrm rot="10800000">
            <a:off x="7622700" y="2156925"/>
            <a:ext cx="182100" cy="940500"/>
          </a:xfrm>
          <a:prstGeom prst="leftBrace">
            <a:avLst>
              <a:gd fmla="val 50000" name="adj1"/>
              <a:gd fmla="val 48865"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20"/>
          <p:cNvSpPr txBox="1"/>
          <p:nvPr/>
        </p:nvSpPr>
        <p:spPr>
          <a:xfrm>
            <a:off x="7893206" y="2421619"/>
            <a:ext cx="933600" cy="443400"/>
          </a:xfrm>
          <a:prstGeom prst="rect">
            <a:avLst/>
          </a:prstGeom>
          <a:noFill/>
          <a:ln>
            <a:noFill/>
          </a:ln>
        </p:spPr>
        <p:txBody>
          <a:bodyPr anchorCtr="0" anchor="t" bIns="68575" lIns="68575" spcFirstLastPara="1" rIns="68575" wrap="square" tIns="68575">
            <a:spAutoFit/>
          </a:bodyPr>
          <a:lstStyle/>
          <a:p>
            <a:pPr indent="0" lvl="0" marL="0" rtl="0" algn="ctr">
              <a:lnSpc>
                <a:spcPct val="90000"/>
              </a:lnSpc>
              <a:spcBef>
                <a:spcPts val="500"/>
              </a:spcBef>
              <a:spcAft>
                <a:spcPts val="0"/>
              </a:spcAft>
              <a:buNone/>
            </a:pPr>
            <a:r>
              <a:rPr b="1" lang="en" sz="1100">
                <a:latin typeface="Century Gothic"/>
                <a:ea typeface="Century Gothic"/>
                <a:cs typeface="Century Gothic"/>
                <a:sym typeface="Century Gothic"/>
              </a:rPr>
              <a:t>Encodage à chaud</a:t>
            </a:r>
            <a:endParaRPr b="1" sz="1100">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5"/>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Gestion des valeurs aberrantes</a:t>
            </a:r>
            <a:endParaRPr/>
          </a:p>
        </p:txBody>
      </p:sp>
      <p:sp>
        <p:nvSpPr>
          <p:cNvPr id="539" name="Google Shape;539;p65"/>
          <p:cNvSpPr txBox="1"/>
          <p:nvPr/>
        </p:nvSpPr>
        <p:spPr>
          <a:xfrm>
            <a:off x="678651" y="1379625"/>
            <a:ext cx="6730800" cy="962700"/>
          </a:xfrm>
          <a:prstGeom prst="rect">
            <a:avLst/>
          </a:prstGeom>
          <a:noFill/>
          <a:ln>
            <a:noFill/>
          </a:ln>
        </p:spPr>
        <p:txBody>
          <a:bodyPr anchorCtr="0" anchor="t" bIns="0" lIns="0" spcFirstLastPara="1" rIns="0" wrap="square" tIns="8175">
            <a:noAutofit/>
          </a:bodyPr>
          <a:lstStyle/>
          <a:p>
            <a:pPr indent="-279400" lvl="0" marL="304800" marR="0" rtl="0" algn="l">
              <a:lnSpc>
                <a:spcPct val="100000"/>
              </a:lnSpc>
              <a:spcBef>
                <a:spcPts val="0"/>
              </a:spcBef>
              <a:spcAft>
                <a:spcPts val="0"/>
              </a:spcAft>
              <a:buSzPts val="2200"/>
              <a:buFont typeface="Trebuchet MS"/>
              <a:buChar char="•"/>
            </a:pPr>
            <a:r>
              <a:rPr b="1" lang="en" sz="1700" u="sng">
                <a:latin typeface="Trebuchet MS"/>
                <a:ea typeface="Trebuchet MS"/>
                <a:cs typeface="Trebuchet MS"/>
                <a:sym typeface="Trebuchet MS"/>
              </a:rPr>
              <a:t>Un dilemme aberrant :</a:t>
            </a:r>
            <a:r>
              <a:rPr b="1" lang="en" sz="1700">
                <a:latin typeface="Trebuchet MS"/>
                <a:ea typeface="Trebuchet MS"/>
                <a:cs typeface="Trebuchet MS"/>
                <a:sym typeface="Trebuchet MS"/>
              </a:rPr>
              <a:t> laisser tomber ou plafonner</a:t>
            </a:r>
            <a:endParaRPr b="1" sz="1700">
              <a:latin typeface="Trebuchet MS"/>
              <a:ea typeface="Trebuchet MS"/>
              <a:cs typeface="Trebuchet MS"/>
              <a:sym typeface="Trebuchet MS"/>
            </a:endParaRPr>
          </a:p>
          <a:p>
            <a:pPr indent="0" lvl="0" marL="292100" marR="0" rtl="0" algn="l">
              <a:lnSpc>
                <a:spcPct val="100000"/>
              </a:lnSpc>
              <a:spcBef>
                <a:spcPts val="0"/>
              </a:spcBef>
              <a:spcAft>
                <a:spcPts val="0"/>
              </a:spcAft>
              <a:buNone/>
            </a:pPr>
            <a:r>
              <a:t/>
            </a:r>
            <a:endParaRPr b="1" sz="1700">
              <a:latin typeface="Trebuchet MS"/>
              <a:ea typeface="Trebuchet MS"/>
              <a:cs typeface="Trebuchet MS"/>
              <a:sym typeface="Trebuchet MS"/>
            </a:endParaRPr>
          </a:p>
          <a:p>
            <a:pPr indent="-279400" lvl="0" marL="304800" marR="0" rtl="0" algn="l">
              <a:lnSpc>
                <a:spcPct val="100000"/>
              </a:lnSpc>
              <a:spcBef>
                <a:spcPts val="0"/>
              </a:spcBef>
              <a:spcAft>
                <a:spcPts val="0"/>
              </a:spcAft>
              <a:buSzPts val="2200"/>
              <a:buFont typeface="Trebuchet MS"/>
              <a:buChar char="•"/>
            </a:pPr>
            <a:r>
              <a:rPr lang="en" sz="1700">
                <a:latin typeface="Trebuchet MS"/>
                <a:ea typeface="Trebuchet MS"/>
                <a:cs typeface="Trebuchet MS"/>
                <a:sym typeface="Trebuchet MS"/>
              </a:rPr>
              <a:t>Correction</a:t>
            </a:r>
            <a:endParaRPr sz="1700">
              <a:latin typeface="Trebuchet MS"/>
              <a:ea typeface="Trebuchet MS"/>
              <a:cs typeface="Trebuchet MS"/>
              <a:sym typeface="Trebuchet MS"/>
            </a:endParaRPr>
          </a:p>
        </p:txBody>
      </p:sp>
      <p:sp>
        <p:nvSpPr>
          <p:cNvPr id="540" name="Google Shape;540;p65"/>
          <p:cNvSpPr txBox="1"/>
          <p:nvPr/>
        </p:nvSpPr>
        <p:spPr>
          <a:xfrm>
            <a:off x="696516" y="2767310"/>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541" name="Google Shape;541;p65"/>
          <p:cNvSpPr txBox="1"/>
          <p:nvPr/>
        </p:nvSpPr>
        <p:spPr>
          <a:xfrm>
            <a:off x="1009044" y="2812850"/>
            <a:ext cx="21717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Suppression</a:t>
            </a:r>
            <a:endParaRPr sz="1500">
              <a:latin typeface="Trebuchet MS"/>
              <a:ea typeface="Trebuchet MS"/>
              <a:cs typeface="Trebuchet MS"/>
              <a:sym typeface="Trebuchet MS"/>
            </a:endParaRPr>
          </a:p>
        </p:txBody>
      </p:sp>
      <p:sp>
        <p:nvSpPr>
          <p:cNvPr id="542" name="Google Shape;542;p65"/>
          <p:cNvSpPr txBox="1"/>
          <p:nvPr/>
        </p:nvSpPr>
        <p:spPr>
          <a:xfrm>
            <a:off x="1321594" y="3449092"/>
            <a:ext cx="108300" cy="3006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900">
                <a:latin typeface="Trebuchet MS"/>
                <a:ea typeface="Trebuchet MS"/>
                <a:cs typeface="Trebuchet MS"/>
                <a:sym typeface="Trebuchet MS"/>
              </a:rPr>
              <a:t>•</a:t>
            </a:r>
            <a:endParaRPr sz="1900">
              <a:latin typeface="Trebuchet MS"/>
              <a:ea typeface="Trebuchet MS"/>
              <a:cs typeface="Trebuchet MS"/>
              <a:sym typeface="Trebuchet MS"/>
            </a:endParaRPr>
          </a:p>
        </p:txBody>
      </p:sp>
      <p:sp>
        <p:nvSpPr>
          <p:cNvPr id="543" name="Google Shape;543;p65"/>
          <p:cNvSpPr txBox="1"/>
          <p:nvPr/>
        </p:nvSpPr>
        <p:spPr>
          <a:xfrm>
            <a:off x="1634133" y="3482578"/>
            <a:ext cx="686100" cy="2085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300">
                <a:latin typeface="Trebuchet MS"/>
                <a:ea typeface="Trebuchet MS"/>
                <a:cs typeface="Trebuchet MS"/>
                <a:sym typeface="Trebuchet MS"/>
              </a:rPr>
              <a:t>Score Z :</a:t>
            </a:r>
            <a:endParaRPr sz="1300">
              <a:latin typeface="Trebuchet MS"/>
              <a:ea typeface="Trebuchet MS"/>
              <a:cs typeface="Trebuchet MS"/>
              <a:sym typeface="Trebuchet MS"/>
            </a:endParaRPr>
          </a:p>
        </p:txBody>
      </p:sp>
      <p:sp>
        <p:nvSpPr>
          <p:cNvPr id="544" name="Google Shape;544;p65"/>
          <p:cNvSpPr txBox="1"/>
          <p:nvPr/>
        </p:nvSpPr>
        <p:spPr>
          <a:xfrm>
            <a:off x="1321594" y="4272111"/>
            <a:ext cx="108300" cy="3006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900">
                <a:latin typeface="Trebuchet MS"/>
                <a:ea typeface="Trebuchet MS"/>
                <a:cs typeface="Trebuchet MS"/>
                <a:sym typeface="Trebuchet MS"/>
              </a:rPr>
              <a:t>•</a:t>
            </a:r>
            <a:endParaRPr sz="1900">
              <a:latin typeface="Trebuchet MS"/>
              <a:ea typeface="Trebuchet MS"/>
              <a:cs typeface="Trebuchet MS"/>
              <a:sym typeface="Trebuchet MS"/>
            </a:endParaRPr>
          </a:p>
        </p:txBody>
      </p:sp>
      <p:sp>
        <p:nvSpPr>
          <p:cNvPr id="545" name="Google Shape;545;p65"/>
          <p:cNvSpPr txBox="1"/>
          <p:nvPr/>
        </p:nvSpPr>
        <p:spPr>
          <a:xfrm>
            <a:off x="1634133" y="4305598"/>
            <a:ext cx="861600" cy="2085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300">
                <a:latin typeface="Trebuchet MS"/>
                <a:ea typeface="Trebuchet MS"/>
                <a:cs typeface="Trebuchet MS"/>
                <a:sym typeface="Trebuchet MS"/>
              </a:rPr>
              <a:t>Score IQR :</a:t>
            </a:r>
            <a:endParaRPr sz="1300">
              <a:latin typeface="Trebuchet MS"/>
              <a:ea typeface="Trebuchet MS"/>
              <a:cs typeface="Trebuchet MS"/>
              <a:sym typeface="Trebuchet MS"/>
            </a:endParaRPr>
          </a:p>
        </p:txBody>
      </p:sp>
      <p:pic>
        <p:nvPicPr>
          <p:cNvPr id="546" name="Google Shape;546;p65"/>
          <p:cNvPicPr preferRelativeResize="0"/>
          <p:nvPr/>
        </p:nvPicPr>
        <p:blipFill rotWithShape="1">
          <a:blip r:embed="rId3">
            <a:alphaModFix/>
          </a:blip>
          <a:srcRect b="0" l="0" r="0" t="0"/>
          <a:stretch/>
        </p:blipFill>
        <p:spPr>
          <a:xfrm>
            <a:off x="2600980" y="3968247"/>
            <a:ext cx="4534048" cy="850553"/>
          </a:xfrm>
          <a:prstGeom prst="rect">
            <a:avLst/>
          </a:prstGeom>
          <a:noFill/>
          <a:ln>
            <a:noFill/>
          </a:ln>
        </p:spPr>
      </p:pic>
      <p:pic>
        <p:nvPicPr>
          <p:cNvPr id="547" name="Google Shape;547;p65"/>
          <p:cNvPicPr preferRelativeResize="0"/>
          <p:nvPr/>
        </p:nvPicPr>
        <p:blipFill rotWithShape="1">
          <a:blip r:embed="rId4">
            <a:alphaModFix/>
          </a:blip>
          <a:srcRect b="0" l="0" r="0" t="0"/>
          <a:stretch/>
        </p:blipFill>
        <p:spPr>
          <a:xfrm>
            <a:off x="2650094" y="3429236"/>
            <a:ext cx="4554140" cy="368349"/>
          </a:xfrm>
          <a:prstGeom prst="rect">
            <a:avLst/>
          </a:prstGeom>
          <a:noFill/>
          <a:ln>
            <a:noFill/>
          </a:ln>
        </p:spPr>
      </p:pic>
      <p:pic>
        <p:nvPicPr>
          <p:cNvPr id="548" name="Google Shape;548;p65"/>
          <p:cNvPicPr preferRelativeResize="0"/>
          <p:nvPr/>
        </p:nvPicPr>
        <p:blipFill rotWithShape="1">
          <a:blip r:embed="rId5">
            <a:alphaModFix/>
          </a:blip>
          <a:srcRect b="0" l="0" r="0" t="0"/>
          <a:stretch/>
        </p:blipFill>
        <p:spPr>
          <a:xfrm>
            <a:off x="2717066" y="1974673"/>
            <a:ext cx="4554140" cy="1044773"/>
          </a:xfrm>
          <a:prstGeom prst="rect">
            <a:avLst/>
          </a:prstGeom>
          <a:noFill/>
          <a:ln>
            <a:noFill/>
          </a:ln>
        </p:spPr>
      </p:pic>
      <p:sp>
        <p:nvSpPr>
          <p:cNvPr id="549" name="Google Shape;549;p65"/>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6"/>
          <p:cNvSpPr txBox="1"/>
          <p:nvPr>
            <p:ph type="title"/>
          </p:nvPr>
        </p:nvSpPr>
        <p:spPr>
          <a:xfrm>
            <a:off x="311700" y="445025"/>
            <a:ext cx="8520600" cy="4392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Plus d'ingénieries de caractéristiques…</a:t>
            </a:r>
            <a:endParaRPr/>
          </a:p>
        </p:txBody>
      </p:sp>
      <p:sp>
        <p:nvSpPr>
          <p:cNvPr id="555" name="Google Shape;555;p66"/>
          <p:cNvSpPr txBox="1"/>
          <p:nvPr>
            <p:ph idx="12" type="sldNum"/>
          </p:nvPr>
        </p:nvSpPr>
        <p:spPr>
          <a:xfrm>
            <a:off x="8472458" y="4663217"/>
            <a:ext cx="548700" cy="1575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66"/>
          <p:cNvSpPr txBox="1"/>
          <p:nvPr/>
        </p:nvSpPr>
        <p:spPr>
          <a:xfrm>
            <a:off x="696516" y="1339935"/>
            <a:ext cx="111600" cy="300000"/>
          </a:xfrm>
          <a:prstGeom prst="rect">
            <a:avLst/>
          </a:prstGeom>
          <a:noFill/>
          <a:ln>
            <a:noFill/>
          </a:ln>
        </p:spPr>
        <p:txBody>
          <a:bodyPr anchorCtr="0" anchor="t" bIns="0" lIns="0" spcFirstLastPara="1" rIns="0" wrap="square" tIns="7375">
            <a:noAutofit/>
          </a:bodyPr>
          <a:lstStyle/>
          <a:p>
            <a:pPr indent="0" lvl="0" marL="12700" marR="0" rtl="0" algn="l">
              <a:lnSpc>
                <a:spcPct val="100000"/>
              </a:lnSpc>
              <a:spcBef>
                <a:spcPts val="0"/>
              </a:spcBef>
              <a:spcAft>
                <a:spcPts val="0"/>
              </a:spcAft>
              <a:buNone/>
            </a:pPr>
            <a:r>
              <a:t/>
            </a:r>
            <a:endParaRPr sz="1600">
              <a:latin typeface="Trebuchet MS"/>
              <a:ea typeface="Trebuchet MS"/>
              <a:cs typeface="Trebuchet MS"/>
              <a:sym typeface="Trebuchet MS"/>
            </a:endParaRPr>
          </a:p>
        </p:txBody>
      </p:sp>
      <p:sp>
        <p:nvSpPr>
          <p:cNvPr id="557" name="Google Shape;557;p66"/>
          <p:cNvSpPr txBox="1"/>
          <p:nvPr/>
        </p:nvSpPr>
        <p:spPr>
          <a:xfrm>
            <a:off x="519400" y="1382050"/>
            <a:ext cx="7460400" cy="1729800"/>
          </a:xfrm>
          <a:prstGeom prst="rect">
            <a:avLst/>
          </a:prstGeom>
          <a:noFill/>
          <a:ln>
            <a:noFill/>
          </a:ln>
        </p:spPr>
        <p:txBody>
          <a:bodyPr anchorCtr="0" anchor="t" bIns="0" lIns="0" spcFirstLastPara="1" rIns="0" wrap="square" tIns="9000">
            <a:noAutofit/>
          </a:bodyPr>
          <a:lstStyle/>
          <a:p>
            <a:pPr indent="0" lvl="0" marL="0" marR="0" rtl="0" algn="l">
              <a:lnSpc>
                <a:spcPct val="100000"/>
              </a:lnSpc>
              <a:spcBef>
                <a:spcPts val="0"/>
              </a:spcBef>
              <a:spcAft>
                <a:spcPts val="0"/>
              </a:spcAft>
              <a:buNone/>
            </a:pPr>
            <a:r>
              <a:rPr lang="en" sz="1000" u="sng">
                <a:latin typeface="Trebuchet MS"/>
                <a:ea typeface="Trebuchet MS"/>
                <a:cs typeface="Trebuchet MS"/>
                <a:sym typeface="Trebuchet MS"/>
              </a:rPr>
              <a:t>données numériques</a:t>
            </a:r>
            <a:endParaRPr sz="1000" u="sng">
              <a:latin typeface="Trebuchet MS"/>
              <a:ea typeface="Trebuchet MS"/>
              <a:cs typeface="Trebuchet MS"/>
              <a:sym typeface="Trebuchet MS"/>
            </a:endParaRPr>
          </a:p>
          <a:p>
            <a:pPr indent="-292100" lvl="0" marL="457200" marR="0" rtl="0" algn="l">
              <a:lnSpc>
                <a:spcPct val="100000"/>
              </a:lnSpc>
              <a:spcBef>
                <a:spcPts val="0"/>
              </a:spcBef>
              <a:spcAft>
                <a:spcPts val="0"/>
              </a:spcAft>
              <a:buSzPts val="1000"/>
              <a:buFont typeface="Trebuchet MS"/>
              <a:buChar char="●"/>
            </a:pPr>
            <a:r>
              <a:rPr lang="en" sz="1000">
                <a:latin typeface="Trebuchet MS"/>
                <a:ea typeface="Trebuchet MS"/>
                <a:cs typeface="Trebuchet MS"/>
                <a:sym typeface="Trebuchet MS"/>
              </a:rPr>
              <a:t>Techniques de réduction de la dimensionnalité - SVD et PCA (Semaine d'apprentissage non supervisé 7)</a:t>
            </a:r>
            <a:endParaRPr sz="1000">
              <a:latin typeface="Trebuchet MS"/>
              <a:ea typeface="Trebuchet MS"/>
              <a:cs typeface="Trebuchet MS"/>
              <a:sym typeface="Trebuchet MS"/>
            </a:endParaRPr>
          </a:p>
          <a:p>
            <a:pPr indent="-292100" lvl="0" marL="457200" marR="0" rtl="0" algn="l">
              <a:lnSpc>
                <a:spcPct val="100000"/>
              </a:lnSpc>
              <a:spcBef>
                <a:spcPts val="0"/>
              </a:spcBef>
              <a:spcAft>
                <a:spcPts val="0"/>
              </a:spcAft>
              <a:buSzPts val="1000"/>
              <a:buFont typeface="Trebuchet MS"/>
              <a:buChar char="●"/>
            </a:pPr>
            <a:r>
              <a:rPr lang="en" sz="1000">
                <a:latin typeface="Trebuchet MS"/>
                <a:ea typeface="Trebuchet MS"/>
                <a:cs typeface="Trebuchet MS"/>
                <a:sym typeface="Trebuchet MS"/>
              </a:rPr>
              <a:t>Regroupement et utilisation des identifiants de cluster ou/et des distances par rapport aux centres de cluster en tant que nouvelles fonctionnalités</a:t>
            </a:r>
            <a:endParaRPr sz="1000">
              <a:latin typeface="Trebuchet MS"/>
              <a:ea typeface="Trebuchet MS"/>
              <a:cs typeface="Trebuchet MS"/>
              <a:sym typeface="Trebuchet MS"/>
            </a:endParaRPr>
          </a:p>
          <a:p>
            <a:pPr indent="-292100" lvl="0" marL="457200" marR="0" rtl="0" algn="l">
              <a:lnSpc>
                <a:spcPct val="100000"/>
              </a:lnSpc>
              <a:spcBef>
                <a:spcPts val="0"/>
              </a:spcBef>
              <a:spcAft>
                <a:spcPts val="0"/>
              </a:spcAft>
              <a:buSzPts val="1000"/>
              <a:buFont typeface="Trebuchet MS"/>
              <a:buChar char="●"/>
            </a:pPr>
            <a:r>
              <a:rPr lang="en" sz="1000">
                <a:latin typeface="Trebuchet MS"/>
                <a:ea typeface="Trebuchet MS"/>
                <a:cs typeface="Trebuchet MS"/>
                <a:sym typeface="Trebuchet MS"/>
              </a:rPr>
              <a:t>Apprentissage non supervisé</a:t>
            </a:r>
            <a:endParaRPr sz="1000">
              <a:latin typeface="Trebuchet MS"/>
              <a:ea typeface="Trebuchet MS"/>
              <a:cs typeface="Trebuchet MS"/>
              <a:sym typeface="Trebuchet MS"/>
            </a:endParaRPr>
          </a:p>
          <a:p>
            <a:pPr indent="-292100" lvl="0" marL="457200" marR="0" rtl="0" algn="l">
              <a:lnSpc>
                <a:spcPct val="100000"/>
              </a:lnSpc>
              <a:spcBef>
                <a:spcPts val="0"/>
              </a:spcBef>
              <a:spcAft>
                <a:spcPts val="0"/>
              </a:spcAft>
              <a:buSzPts val="1000"/>
              <a:buFont typeface="Trebuchet MS"/>
              <a:buChar char="●"/>
            </a:pPr>
            <a:r>
              <a:rPr lang="en" sz="1000">
                <a:latin typeface="Trebuchet MS"/>
                <a:ea typeface="Trebuchet MS"/>
                <a:cs typeface="Trebuchet MS"/>
                <a:sym typeface="Trebuchet MS"/>
              </a:rPr>
              <a:t>Sélection des fonctionnalités</a:t>
            </a:r>
            <a:br>
              <a:rPr lang="en" sz="1000">
                <a:latin typeface="Trebuchet MS"/>
                <a:ea typeface="Trebuchet MS"/>
                <a:cs typeface="Trebuchet MS"/>
                <a:sym typeface="Trebuchet MS"/>
              </a:rPr>
            </a:br>
            <a:endParaRPr sz="1000">
              <a:latin typeface="Trebuchet MS"/>
              <a:ea typeface="Trebuchet MS"/>
              <a:cs typeface="Trebuchet MS"/>
              <a:sym typeface="Trebuchet MS"/>
            </a:endParaRPr>
          </a:p>
          <a:p>
            <a:pPr indent="0" lvl="0" marL="0" rtl="0" algn="l">
              <a:lnSpc>
                <a:spcPct val="101600"/>
              </a:lnSpc>
              <a:spcBef>
                <a:spcPts val="100"/>
              </a:spcBef>
              <a:spcAft>
                <a:spcPts val="0"/>
              </a:spcAft>
              <a:buNone/>
            </a:pPr>
            <a:r>
              <a:rPr lang="en" sz="1000" u="sng">
                <a:solidFill>
                  <a:schemeClr val="dk1"/>
                </a:solidFill>
                <a:latin typeface="Trebuchet MS"/>
                <a:ea typeface="Trebuchet MS"/>
                <a:cs typeface="Trebuchet MS"/>
                <a:sym typeface="Trebuchet MS"/>
              </a:rPr>
              <a:t>Données textuelles</a:t>
            </a:r>
            <a:endParaRPr sz="1000" u="sng">
              <a:solidFill>
                <a:schemeClr val="dk1"/>
              </a:solidFill>
              <a:latin typeface="Trebuchet MS"/>
              <a:ea typeface="Trebuchet MS"/>
              <a:cs typeface="Trebuchet MS"/>
              <a:sym typeface="Trebuchet MS"/>
            </a:endParaRPr>
          </a:p>
          <a:p>
            <a:pPr indent="-292100" lvl="0" marL="457200" rtl="0" algn="l">
              <a:lnSpc>
                <a:spcPct val="101600"/>
              </a:lnSpc>
              <a:spcBef>
                <a:spcPts val="10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par exemple, Bag-of-Words :</a:t>
            </a:r>
            <a:endParaRPr sz="1000">
              <a:solidFill>
                <a:schemeClr val="dk1"/>
              </a:solidFill>
              <a:latin typeface="Trebuchet MS"/>
              <a:ea typeface="Trebuchet MS"/>
              <a:cs typeface="Trebuchet MS"/>
              <a:sym typeface="Trebuchet MS"/>
            </a:endParaRPr>
          </a:p>
          <a:p>
            <a:pPr indent="-292100" lvl="0" marL="457200" rtl="0" algn="l">
              <a:lnSpc>
                <a:spcPct val="1016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représentations</a:t>
            </a:r>
            <a:endParaRPr sz="1000">
              <a:solidFill>
                <a:schemeClr val="dk1"/>
              </a:solidFill>
              <a:latin typeface="Trebuchet MS"/>
              <a:ea typeface="Trebuchet MS"/>
              <a:cs typeface="Trebuchet MS"/>
              <a:sym typeface="Trebuchet MS"/>
            </a:endParaRPr>
          </a:p>
          <a:p>
            <a:pPr indent="0" lvl="0" marL="0" rtl="0" algn="l">
              <a:lnSpc>
                <a:spcPct val="101600"/>
              </a:lnSpc>
              <a:spcBef>
                <a:spcPts val="100"/>
              </a:spcBef>
              <a:spcAft>
                <a:spcPts val="0"/>
              </a:spcAft>
              <a:buNone/>
            </a:pPr>
            <a:r>
              <a:t/>
            </a:r>
            <a:endParaRPr sz="1000">
              <a:solidFill>
                <a:schemeClr val="dk1"/>
              </a:solidFill>
              <a:latin typeface="Trebuchet MS"/>
              <a:ea typeface="Trebuchet MS"/>
              <a:cs typeface="Trebuchet MS"/>
              <a:sym typeface="Trebuchet MS"/>
            </a:endParaRPr>
          </a:p>
          <a:p>
            <a:pPr indent="0" lvl="0" marL="12700" rtl="0" algn="l">
              <a:spcBef>
                <a:spcPts val="0"/>
              </a:spcBef>
              <a:spcAft>
                <a:spcPts val="0"/>
              </a:spcAft>
              <a:buNone/>
            </a:pPr>
            <a:r>
              <a:rPr lang="en" sz="1000" u="sng">
                <a:solidFill>
                  <a:schemeClr val="dk1"/>
                </a:solidFill>
                <a:latin typeface="Trebuchet MS"/>
                <a:ea typeface="Trebuchet MS"/>
                <a:cs typeface="Trebuchet MS"/>
                <a:sym typeface="Trebuchet MS"/>
              </a:rPr>
              <a:t>données d'image:</a:t>
            </a:r>
            <a:endParaRPr sz="1000" u="sng">
              <a:solidFill>
                <a:schemeClr val="dk1"/>
              </a:solidFill>
              <a:latin typeface="Trebuchet MS"/>
              <a:ea typeface="Trebuchet MS"/>
              <a:cs typeface="Trebuchet MS"/>
              <a:sym typeface="Trebuchet MS"/>
            </a:endParaRPr>
          </a:p>
          <a:p>
            <a:pPr indent="-292100" lvl="0" marL="457200" rtl="0" algn="l">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Filtres</a:t>
            </a:r>
            <a:endParaRPr sz="1000">
              <a:solidFill>
                <a:schemeClr val="dk1"/>
              </a:solidFill>
              <a:latin typeface="Trebuchet MS"/>
              <a:ea typeface="Trebuchet MS"/>
              <a:cs typeface="Trebuchet MS"/>
              <a:sym typeface="Trebuchet MS"/>
            </a:endParaRPr>
          </a:p>
          <a:p>
            <a:pPr indent="-292100" lvl="0" marL="457200" rtl="0" algn="l">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Convolutions</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chemeClr val="dk1"/>
              </a:solidFill>
              <a:latin typeface="Trebuchet MS"/>
              <a:ea typeface="Trebuchet MS"/>
              <a:cs typeface="Trebuchet MS"/>
              <a:sym typeface="Trebuchet MS"/>
            </a:endParaRPr>
          </a:p>
          <a:p>
            <a:pPr indent="0" lvl="0" marL="12700" rtl="0" algn="l">
              <a:spcBef>
                <a:spcPts val="0"/>
              </a:spcBef>
              <a:spcAft>
                <a:spcPts val="0"/>
              </a:spcAft>
              <a:buNone/>
            </a:pPr>
            <a:r>
              <a:rPr lang="en" sz="1000" u="sng">
                <a:solidFill>
                  <a:schemeClr val="dk1"/>
                </a:solidFill>
                <a:latin typeface="Trebuchet MS"/>
                <a:ea typeface="Trebuchet MS"/>
                <a:cs typeface="Trebuchet MS"/>
                <a:sym typeface="Trebuchet MS"/>
              </a:rPr>
              <a:t>Données relationnelles (graphes):</a:t>
            </a:r>
            <a:endParaRPr sz="1000" u="sng">
              <a:solidFill>
                <a:schemeClr val="dk1"/>
              </a:solidFill>
              <a:latin typeface="Trebuchet MS"/>
              <a:ea typeface="Trebuchet MS"/>
              <a:cs typeface="Trebuchet MS"/>
              <a:sym typeface="Trebuchet MS"/>
            </a:endParaRPr>
          </a:p>
          <a:p>
            <a:pPr indent="-292100" lvl="0" marL="457200" rtl="0" algn="l">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représentations des noeuds. </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chemeClr val="dk1"/>
              </a:solidFill>
              <a:latin typeface="Trebuchet MS"/>
              <a:ea typeface="Trebuchet MS"/>
              <a:cs typeface="Trebuchet MS"/>
              <a:sym typeface="Trebuchet MS"/>
            </a:endParaRPr>
          </a:p>
          <a:p>
            <a:pPr indent="0" lvl="0" marL="0" rtl="0" algn="l">
              <a:lnSpc>
                <a:spcPct val="101600"/>
              </a:lnSpc>
              <a:spcBef>
                <a:spcPts val="100"/>
              </a:spcBef>
              <a:spcAft>
                <a:spcPts val="0"/>
              </a:spcAft>
              <a:buNone/>
            </a:pPr>
            <a:r>
              <a:t/>
            </a:r>
            <a:endParaRPr sz="1000">
              <a:solidFill>
                <a:schemeClr val="dk1"/>
              </a:solidFill>
              <a:latin typeface="Trebuchet MS"/>
              <a:ea typeface="Trebuchet MS"/>
              <a:cs typeface="Trebuchet MS"/>
              <a:sym typeface="Trebuchet MS"/>
            </a:endParaRPr>
          </a:p>
        </p:txBody>
      </p:sp>
      <p:sp>
        <p:nvSpPr>
          <p:cNvPr id="558" name="Google Shape;558;p66"/>
          <p:cNvSpPr txBox="1"/>
          <p:nvPr/>
        </p:nvSpPr>
        <p:spPr>
          <a:xfrm>
            <a:off x="696516" y="2418195"/>
            <a:ext cx="111600" cy="300000"/>
          </a:xfrm>
          <a:prstGeom prst="rect">
            <a:avLst/>
          </a:prstGeom>
          <a:noFill/>
          <a:ln>
            <a:noFill/>
          </a:ln>
        </p:spPr>
        <p:txBody>
          <a:bodyPr anchorCtr="0" anchor="t" bIns="0" lIns="0" spcFirstLastPara="1" rIns="0" wrap="square" tIns="7375">
            <a:noAutofit/>
          </a:bodyPr>
          <a:lstStyle/>
          <a:p>
            <a:pPr indent="0" lvl="0" marL="0" marR="0" rtl="0" algn="l">
              <a:lnSpc>
                <a:spcPct val="100000"/>
              </a:lnSpc>
              <a:spcBef>
                <a:spcPts val="0"/>
              </a:spcBef>
              <a:spcAft>
                <a:spcPts val="0"/>
              </a:spcAft>
              <a:buNone/>
            </a:pPr>
            <a:r>
              <a:t/>
            </a:r>
            <a:endParaRPr sz="1600">
              <a:latin typeface="Trebuchet MS"/>
              <a:ea typeface="Trebuchet MS"/>
              <a:cs typeface="Trebuchet MS"/>
              <a:sym typeface="Trebuchet MS"/>
            </a:endParaRPr>
          </a:p>
        </p:txBody>
      </p:sp>
      <p:sp>
        <p:nvSpPr>
          <p:cNvPr id="559" name="Google Shape;559;p66"/>
          <p:cNvSpPr txBox="1"/>
          <p:nvPr/>
        </p:nvSpPr>
        <p:spPr>
          <a:xfrm>
            <a:off x="696516" y="2939689"/>
            <a:ext cx="111600" cy="1793100"/>
          </a:xfrm>
          <a:prstGeom prst="rect">
            <a:avLst/>
          </a:prstGeom>
          <a:noFill/>
          <a:ln>
            <a:noFill/>
          </a:ln>
        </p:spPr>
        <p:txBody>
          <a:bodyPr anchorCtr="0" anchor="t" bIns="0" lIns="0" spcFirstLastPara="1" rIns="0" wrap="square" tIns="7375">
            <a:noAutofit/>
          </a:bodyPr>
          <a:lstStyle/>
          <a:p>
            <a:pPr indent="0" lvl="0" marL="12700" marR="0" rtl="0" algn="l">
              <a:lnSpc>
                <a:spcPct val="100000"/>
              </a:lnSpc>
              <a:spcBef>
                <a:spcPts val="1600"/>
              </a:spcBef>
              <a:spcAft>
                <a:spcPts val="0"/>
              </a:spcAft>
              <a:buNone/>
            </a:pPr>
            <a:r>
              <a:t/>
            </a:r>
            <a:endParaRPr sz="1600">
              <a:latin typeface="Trebuchet MS"/>
              <a:ea typeface="Trebuchet MS"/>
              <a:cs typeface="Trebuchet MS"/>
              <a:sym typeface="Trebuchet MS"/>
            </a:endParaRPr>
          </a:p>
          <a:p>
            <a:pPr indent="0" lvl="0" marL="12700" marR="0" rtl="0" algn="l">
              <a:lnSpc>
                <a:spcPct val="100000"/>
              </a:lnSpc>
              <a:spcBef>
                <a:spcPts val="1600"/>
              </a:spcBef>
              <a:spcAft>
                <a:spcPts val="0"/>
              </a:spcAft>
              <a:buNone/>
            </a:pPr>
            <a:r>
              <a:t/>
            </a:r>
            <a:endParaRPr sz="1600">
              <a:latin typeface="Trebuchet MS"/>
              <a:ea typeface="Trebuchet MS"/>
              <a:cs typeface="Trebuchet MS"/>
              <a:sym typeface="Trebuchet MS"/>
            </a:endParaRPr>
          </a:p>
          <a:p>
            <a:pPr indent="0" lvl="0" marL="0" marR="0" rtl="0" algn="l">
              <a:lnSpc>
                <a:spcPct val="100000"/>
              </a:lnSpc>
              <a:spcBef>
                <a:spcPts val="1600"/>
              </a:spcBef>
              <a:spcAft>
                <a:spcPts val="0"/>
              </a:spcAft>
              <a:buNone/>
            </a:pPr>
            <a:r>
              <a:t/>
            </a:r>
            <a:endParaRPr sz="1600">
              <a:latin typeface="Trebuchet MS"/>
              <a:ea typeface="Trebuchet MS"/>
              <a:cs typeface="Trebuchet MS"/>
              <a:sym typeface="Trebuchet MS"/>
            </a:endParaRPr>
          </a:p>
          <a:p>
            <a:pPr indent="0" lvl="0" marL="12700" marR="0" rtl="0" algn="l">
              <a:lnSpc>
                <a:spcPct val="100000"/>
              </a:lnSpc>
              <a:spcBef>
                <a:spcPts val="1600"/>
              </a:spcBef>
              <a:spcAft>
                <a:spcPts val="0"/>
              </a:spcAft>
              <a:buNone/>
            </a:pPr>
            <a:r>
              <a:t/>
            </a:r>
            <a:endParaRPr sz="1600">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7"/>
          <p:cNvSpPr txBox="1"/>
          <p:nvPr>
            <p:ph idx="1" type="body"/>
          </p:nvPr>
        </p:nvSpPr>
        <p:spPr>
          <a:xfrm>
            <a:off x="398059" y="1287625"/>
            <a:ext cx="5165400" cy="245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4100"/>
              <a:buNone/>
            </a:pPr>
            <a:r>
              <a:rPr lang="en" sz="3400"/>
              <a:t>Génération de jeux de données balancés</a:t>
            </a:r>
            <a:endParaRPr sz="1300">
              <a:solidFill>
                <a:schemeClr val="dk1"/>
              </a:solidFill>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pic>
        <p:nvPicPr>
          <p:cNvPr id="565" name="Google Shape;565;p67"/>
          <p:cNvPicPr preferRelativeResize="0"/>
          <p:nvPr/>
        </p:nvPicPr>
        <p:blipFill>
          <a:blip r:embed="rId3">
            <a:alphaModFix/>
          </a:blip>
          <a:stretch>
            <a:fillRect/>
          </a:stretch>
        </p:blipFill>
        <p:spPr>
          <a:xfrm>
            <a:off x="6015486" y="2193245"/>
            <a:ext cx="2311200" cy="2311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8"/>
          <p:cNvSpPr/>
          <p:nvPr/>
        </p:nvSpPr>
        <p:spPr>
          <a:xfrm>
            <a:off x="370500" y="2375606"/>
            <a:ext cx="7540800" cy="8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68"/>
          <p:cNvSpPr txBox="1"/>
          <p:nvPr>
            <p:ph idx="1" type="body"/>
          </p:nvPr>
        </p:nvSpPr>
        <p:spPr>
          <a:xfrm>
            <a:off x="392906" y="1505718"/>
            <a:ext cx="8357100" cy="2763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800"/>
              <a:buFont typeface="Arial"/>
              <a:buNone/>
            </a:pPr>
            <a:r>
              <a:rPr lang="en">
                <a:solidFill>
                  <a:srgbClr val="2A2E33"/>
                </a:solidFill>
              </a:rPr>
              <a:t>Voici les principales:</a:t>
            </a:r>
            <a:br>
              <a:rPr lang="en">
                <a:solidFill>
                  <a:srgbClr val="2A2E33"/>
                </a:solidFill>
              </a:rPr>
            </a:br>
            <a:endParaRPr>
              <a:solidFill>
                <a:srgbClr val="2A2E33"/>
              </a:solidFill>
            </a:endParaRPr>
          </a:p>
          <a:p>
            <a:pPr indent="-254000" lvl="0" marL="342900" rtl="0" algn="l">
              <a:lnSpc>
                <a:spcPct val="115000"/>
              </a:lnSpc>
              <a:spcBef>
                <a:spcPts val="1200"/>
              </a:spcBef>
              <a:spcAft>
                <a:spcPts val="0"/>
              </a:spcAft>
              <a:buClr>
                <a:srgbClr val="2A2E33"/>
              </a:buClr>
              <a:buSzPts val="1400"/>
              <a:buFont typeface="Century Gothic"/>
              <a:buChar char="●"/>
            </a:pPr>
            <a:r>
              <a:rPr lang="en">
                <a:solidFill>
                  <a:srgbClr val="2A2E33"/>
                </a:solidFill>
              </a:rPr>
              <a:t>Collecter plus de données des classes minoritaires!!!</a:t>
            </a:r>
            <a:endParaRPr b="1">
              <a:solidFill>
                <a:srgbClr val="FF0000"/>
              </a:solidFill>
              <a:highlight>
                <a:srgbClr val="FFFF00"/>
              </a:highlight>
            </a:endParaRPr>
          </a:p>
          <a:p>
            <a:pPr indent="-254000" lvl="0" marL="342900" rtl="0" algn="l">
              <a:lnSpc>
                <a:spcPct val="115000"/>
              </a:lnSpc>
              <a:spcBef>
                <a:spcPts val="0"/>
              </a:spcBef>
              <a:spcAft>
                <a:spcPts val="0"/>
              </a:spcAft>
              <a:buClr>
                <a:srgbClr val="2A2E33"/>
              </a:buClr>
              <a:buSzPts val="1400"/>
              <a:buFont typeface="Century Gothic"/>
              <a:buChar char="●"/>
            </a:pPr>
            <a:r>
              <a:rPr lang="en">
                <a:solidFill>
                  <a:srgbClr val="2A2E33"/>
                </a:solidFill>
              </a:rPr>
              <a:t>Ré-échantillonner le jeu de données.</a:t>
            </a:r>
            <a:endParaRPr>
              <a:solidFill>
                <a:srgbClr val="2A2E33"/>
              </a:solidFill>
            </a:endParaRPr>
          </a:p>
          <a:p>
            <a:pPr indent="-254000" lvl="0" marL="342900" rtl="0" algn="l">
              <a:lnSpc>
                <a:spcPct val="115000"/>
              </a:lnSpc>
              <a:spcBef>
                <a:spcPts val="0"/>
              </a:spcBef>
              <a:spcAft>
                <a:spcPts val="0"/>
              </a:spcAft>
              <a:buClr>
                <a:srgbClr val="2A2E33"/>
              </a:buClr>
              <a:buSzPts val="1400"/>
              <a:buFont typeface="Century Gothic"/>
              <a:buChar char="●"/>
            </a:pPr>
            <a:r>
              <a:rPr lang="en">
                <a:solidFill>
                  <a:srgbClr val="2A2E33"/>
                </a:solidFill>
              </a:rPr>
              <a:t>Générer des échantillons synthétiques (</a:t>
            </a:r>
            <a:r>
              <a:rPr i="1" lang="en">
                <a:solidFill>
                  <a:srgbClr val="2A2E33"/>
                </a:solidFill>
              </a:rPr>
              <a:t>data augmentation</a:t>
            </a:r>
            <a:r>
              <a:rPr lang="en">
                <a:solidFill>
                  <a:srgbClr val="2A2E33"/>
                </a:solidFill>
              </a:rPr>
              <a:t>).</a:t>
            </a:r>
            <a:endParaRPr>
              <a:solidFill>
                <a:srgbClr val="2A2E33"/>
              </a:solidFill>
            </a:endParaRPr>
          </a:p>
          <a:p>
            <a:pPr indent="0" lvl="0" marL="342900" rtl="0" algn="l">
              <a:lnSpc>
                <a:spcPct val="115000"/>
              </a:lnSpc>
              <a:spcBef>
                <a:spcPts val="1200"/>
              </a:spcBef>
              <a:spcAft>
                <a:spcPts val="0"/>
              </a:spcAft>
              <a:buNone/>
            </a:pPr>
            <a:r>
              <a:t/>
            </a:r>
            <a:endParaRPr>
              <a:solidFill>
                <a:srgbClr val="2A2E33"/>
              </a:solidFill>
            </a:endParaRPr>
          </a:p>
          <a:p>
            <a:pPr indent="-254000" lvl="0" marL="342900" rtl="0" algn="l">
              <a:lnSpc>
                <a:spcPct val="115000"/>
              </a:lnSpc>
              <a:spcBef>
                <a:spcPts val="1200"/>
              </a:spcBef>
              <a:spcAft>
                <a:spcPts val="0"/>
              </a:spcAft>
              <a:buClr>
                <a:srgbClr val="2A2E33"/>
              </a:buClr>
              <a:buSzPts val="1400"/>
              <a:buFont typeface="Century Gothic"/>
              <a:buChar char="●"/>
            </a:pPr>
            <a:r>
              <a:rPr lang="en">
                <a:solidFill>
                  <a:srgbClr val="2A2E33"/>
                </a:solidFill>
              </a:rPr>
              <a:t>Changer de métrique de performance.</a:t>
            </a:r>
            <a:endParaRPr>
              <a:solidFill>
                <a:srgbClr val="2A2E33"/>
              </a:solidFill>
            </a:endParaRPr>
          </a:p>
          <a:p>
            <a:pPr indent="-254000" lvl="0" marL="342900" rtl="0" algn="l">
              <a:lnSpc>
                <a:spcPct val="115000"/>
              </a:lnSpc>
              <a:spcBef>
                <a:spcPts val="0"/>
              </a:spcBef>
              <a:spcAft>
                <a:spcPts val="0"/>
              </a:spcAft>
              <a:buClr>
                <a:srgbClr val="2A2E33"/>
              </a:buClr>
              <a:buSzPts val="1400"/>
              <a:buFont typeface="Calibri"/>
              <a:buChar char="●"/>
            </a:pPr>
            <a:r>
              <a:rPr lang="en">
                <a:solidFill>
                  <a:srgbClr val="2A2E33"/>
                </a:solidFill>
              </a:rPr>
              <a:t>Utiliser une fonction de perte tenant compte des probabilités des classes</a:t>
            </a:r>
            <a:r>
              <a:rPr lang="en">
                <a:solidFill>
                  <a:srgbClr val="2A2E33"/>
                </a:solidFill>
                <a:latin typeface="Calibri"/>
                <a:ea typeface="Calibri"/>
                <a:cs typeface="Calibri"/>
                <a:sym typeface="Calibri"/>
              </a:rPr>
              <a:t>.</a:t>
            </a:r>
            <a:endParaRPr/>
          </a:p>
        </p:txBody>
      </p:sp>
      <p:sp>
        <p:nvSpPr>
          <p:cNvPr id="572" name="Google Shape;572;p68"/>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800"/>
              <a:buFont typeface="Arial"/>
              <a:buNone/>
            </a:pPr>
            <a:r>
              <a:rPr b="0" lang="en" sz="2100">
                <a:solidFill>
                  <a:srgbClr val="ED1C24"/>
                </a:solidFill>
              </a:rPr>
              <a:t>Tactiques éprouvées pour combattre le débalancement des classes  </a:t>
            </a:r>
            <a:endParaRPr b="0" sz="2100">
              <a:solidFill>
                <a:srgbClr val="ED1C24"/>
              </a:solidFill>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9"/>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800"/>
              <a:buFont typeface="Arial"/>
              <a:buNone/>
            </a:pPr>
            <a:r>
              <a:rPr b="0" lang="en" sz="2100">
                <a:solidFill>
                  <a:srgbClr val="ED1C24"/>
                </a:solidFill>
              </a:rPr>
              <a:t>Ré-échantillonnage d’un jeu de données</a:t>
            </a:r>
            <a:endParaRPr b="0" sz="2100">
              <a:solidFill>
                <a:srgbClr val="ED1C24"/>
              </a:solidFill>
            </a:endParaRPr>
          </a:p>
          <a:p>
            <a:pPr indent="0" lvl="0" marL="0" rtl="0" algn="l">
              <a:spcBef>
                <a:spcPts val="0"/>
              </a:spcBef>
              <a:spcAft>
                <a:spcPts val="0"/>
              </a:spcAft>
              <a:buNone/>
            </a:pPr>
            <a:r>
              <a:t/>
            </a:r>
            <a:endParaRPr/>
          </a:p>
        </p:txBody>
      </p:sp>
      <p:pic>
        <p:nvPicPr>
          <p:cNvPr id="578" name="Google Shape;578;p69"/>
          <p:cNvPicPr preferRelativeResize="0"/>
          <p:nvPr/>
        </p:nvPicPr>
        <p:blipFill>
          <a:blip r:embed="rId3">
            <a:alphaModFix/>
          </a:blip>
          <a:stretch>
            <a:fillRect/>
          </a:stretch>
        </p:blipFill>
        <p:spPr>
          <a:xfrm>
            <a:off x="1335881" y="2208730"/>
            <a:ext cx="6866119" cy="2031094"/>
          </a:xfrm>
          <a:prstGeom prst="rect">
            <a:avLst/>
          </a:prstGeom>
          <a:noFill/>
          <a:ln>
            <a:noFill/>
          </a:ln>
        </p:spPr>
      </p:pic>
      <p:sp>
        <p:nvSpPr>
          <p:cNvPr id="579" name="Google Shape;579;p69"/>
          <p:cNvSpPr txBox="1"/>
          <p:nvPr/>
        </p:nvSpPr>
        <p:spPr>
          <a:xfrm>
            <a:off x="1642575" y="2037056"/>
            <a:ext cx="25719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Sous échantillonnage</a:t>
            </a:r>
            <a:endParaRPr sz="1100">
              <a:latin typeface="Century Gothic"/>
              <a:ea typeface="Century Gothic"/>
              <a:cs typeface="Century Gothic"/>
              <a:sym typeface="Century Gothic"/>
            </a:endParaRPr>
          </a:p>
        </p:txBody>
      </p:sp>
      <p:sp>
        <p:nvSpPr>
          <p:cNvPr id="580" name="Google Shape;580;p69"/>
          <p:cNvSpPr txBox="1"/>
          <p:nvPr/>
        </p:nvSpPr>
        <p:spPr>
          <a:xfrm>
            <a:off x="5769975" y="2023500"/>
            <a:ext cx="17328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Suréchantillonnage</a:t>
            </a:r>
            <a:endParaRPr sz="1100">
              <a:latin typeface="Century Gothic"/>
              <a:ea typeface="Century Gothic"/>
              <a:cs typeface="Century Gothic"/>
              <a:sym typeface="Century Gothic"/>
            </a:endParaRPr>
          </a:p>
        </p:txBody>
      </p:sp>
      <p:sp>
        <p:nvSpPr>
          <p:cNvPr id="581" name="Google Shape;581;p69"/>
          <p:cNvSpPr txBox="1"/>
          <p:nvPr/>
        </p:nvSpPr>
        <p:spPr>
          <a:xfrm>
            <a:off x="1846969" y="4323056"/>
            <a:ext cx="23103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Si on a beaucoup de données</a:t>
            </a:r>
            <a:endParaRPr sz="1100">
              <a:latin typeface="Century Gothic"/>
              <a:ea typeface="Century Gothic"/>
              <a:cs typeface="Century Gothic"/>
              <a:sym typeface="Century Gothic"/>
            </a:endParaRPr>
          </a:p>
        </p:txBody>
      </p:sp>
      <p:sp>
        <p:nvSpPr>
          <p:cNvPr id="582" name="Google Shape;582;p69"/>
          <p:cNvSpPr txBox="1"/>
          <p:nvPr/>
        </p:nvSpPr>
        <p:spPr>
          <a:xfrm>
            <a:off x="5504569" y="4323056"/>
            <a:ext cx="23103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Si on a peu de données</a:t>
            </a:r>
            <a:endParaRPr sz="1400">
              <a:solidFill>
                <a:srgbClr val="2A2E33"/>
              </a:solidFill>
              <a:latin typeface="Calibri"/>
              <a:ea typeface="Calibri"/>
              <a:cs typeface="Calibri"/>
              <a:sym typeface="Calibri"/>
            </a:endParaRPr>
          </a:p>
        </p:txBody>
      </p:sp>
      <p:sp>
        <p:nvSpPr>
          <p:cNvPr id="583" name="Google Shape;583;p69"/>
          <p:cNvSpPr txBox="1"/>
          <p:nvPr/>
        </p:nvSpPr>
        <p:spPr>
          <a:xfrm>
            <a:off x="533963" y="1307663"/>
            <a:ext cx="753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800">
                <a:solidFill>
                  <a:srgbClr val="2A2E33"/>
                </a:solidFill>
                <a:latin typeface="Century Gothic"/>
                <a:ea typeface="Century Gothic"/>
                <a:cs typeface="Century Gothic"/>
                <a:sym typeface="Century Gothic"/>
              </a:rPr>
              <a:t>Quand doit-on suréchantillonner ou sous-échantillonner?</a:t>
            </a:r>
            <a:endParaRPr sz="1100">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800"/>
              <a:buFont typeface="Arial"/>
              <a:buNone/>
            </a:pPr>
            <a:r>
              <a:rPr b="0" lang="en" sz="2100">
                <a:solidFill>
                  <a:srgbClr val="ED1C24"/>
                </a:solidFill>
              </a:rPr>
              <a:t>Exemple de sous-échantillonnage simple</a:t>
            </a:r>
            <a:endParaRPr b="0" sz="2100">
              <a:solidFill>
                <a:srgbClr val="ED1C24"/>
              </a:solidFill>
            </a:endParaRPr>
          </a:p>
          <a:p>
            <a:pPr indent="0" lvl="0" marL="0" rtl="0" algn="l">
              <a:spcBef>
                <a:spcPts val="0"/>
              </a:spcBef>
              <a:spcAft>
                <a:spcPts val="0"/>
              </a:spcAft>
              <a:buNone/>
            </a:pPr>
            <a:r>
              <a:t/>
            </a:r>
            <a:endParaRPr/>
          </a:p>
        </p:txBody>
      </p:sp>
      <p:pic>
        <p:nvPicPr>
          <p:cNvPr id="589" name="Google Shape;589;p70"/>
          <p:cNvPicPr preferRelativeResize="0"/>
          <p:nvPr/>
        </p:nvPicPr>
        <p:blipFill>
          <a:blip r:embed="rId3">
            <a:alphaModFix/>
          </a:blip>
          <a:stretch>
            <a:fillRect/>
          </a:stretch>
        </p:blipFill>
        <p:spPr>
          <a:xfrm>
            <a:off x="1371600" y="998194"/>
            <a:ext cx="2903850" cy="2888005"/>
          </a:xfrm>
          <a:prstGeom prst="rect">
            <a:avLst/>
          </a:prstGeom>
          <a:noFill/>
          <a:ln>
            <a:noFill/>
          </a:ln>
        </p:spPr>
      </p:pic>
      <p:pic>
        <p:nvPicPr>
          <p:cNvPr id="590" name="Google Shape;590;p70"/>
          <p:cNvPicPr preferRelativeResize="0"/>
          <p:nvPr/>
        </p:nvPicPr>
        <p:blipFill>
          <a:blip r:embed="rId4">
            <a:alphaModFix/>
          </a:blip>
          <a:stretch>
            <a:fillRect/>
          </a:stretch>
        </p:blipFill>
        <p:spPr>
          <a:xfrm>
            <a:off x="5342569" y="1117181"/>
            <a:ext cx="2838113" cy="2769019"/>
          </a:xfrm>
          <a:prstGeom prst="rect">
            <a:avLst/>
          </a:prstGeom>
          <a:noFill/>
          <a:ln>
            <a:noFill/>
          </a:ln>
        </p:spPr>
      </p:pic>
      <p:sp>
        <p:nvSpPr>
          <p:cNvPr id="591" name="Google Shape;591;p70"/>
          <p:cNvSpPr txBox="1"/>
          <p:nvPr/>
        </p:nvSpPr>
        <p:spPr>
          <a:xfrm>
            <a:off x="1960781" y="3852544"/>
            <a:ext cx="1907100" cy="8496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Clr>
                <a:schemeClr val="dk1"/>
              </a:buClr>
              <a:buSzPts val="800"/>
              <a:buFont typeface="Arial"/>
              <a:buNone/>
            </a:pPr>
            <a:r>
              <a:rPr lang="en" sz="1400">
                <a:solidFill>
                  <a:srgbClr val="2A2E33"/>
                </a:solidFill>
                <a:latin typeface="Calibri"/>
                <a:ea typeface="Calibri"/>
                <a:cs typeface="Calibri"/>
                <a:sym typeface="Calibri"/>
              </a:rPr>
              <a:t>Jeu de données original</a:t>
            </a:r>
            <a:endParaRPr sz="1400">
              <a:solidFill>
                <a:srgbClr val="2A2E33"/>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800"/>
              <a:buFont typeface="Arial"/>
              <a:buNone/>
            </a:pPr>
            <a:r>
              <a:rPr lang="en" sz="1400">
                <a:solidFill>
                  <a:srgbClr val="2A2E33"/>
                </a:solidFill>
                <a:latin typeface="Calibri"/>
                <a:ea typeface="Calibri"/>
                <a:cs typeface="Calibri"/>
                <a:sym typeface="Calibri"/>
              </a:rPr>
              <a:t>90 % classe 0 en bleu</a:t>
            </a:r>
            <a:endParaRPr sz="1400">
              <a:solidFill>
                <a:srgbClr val="2A2E33"/>
              </a:solidFill>
              <a:latin typeface="Calibri"/>
              <a:ea typeface="Calibri"/>
              <a:cs typeface="Calibri"/>
              <a:sym typeface="Calibri"/>
            </a:endParaRPr>
          </a:p>
          <a:p>
            <a:pPr indent="0" lvl="0" marL="0" rtl="0" algn="ctr">
              <a:lnSpc>
                <a:spcPct val="115000"/>
              </a:lnSpc>
              <a:spcBef>
                <a:spcPts val="0"/>
              </a:spcBef>
              <a:spcAft>
                <a:spcPts val="0"/>
              </a:spcAft>
              <a:buNone/>
            </a:pPr>
            <a:r>
              <a:rPr lang="en" sz="1400">
                <a:solidFill>
                  <a:srgbClr val="2A2E33"/>
                </a:solidFill>
                <a:latin typeface="Calibri"/>
                <a:ea typeface="Calibri"/>
                <a:cs typeface="Calibri"/>
                <a:sym typeface="Calibri"/>
              </a:rPr>
              <a:t>10 % classe 1 en orange</a:t>
            </a:r>
            <a:endParaRPr sz="1100">
              <a:latin typeface="Century Gothic"/>
              <a:ea typeface="Century Gothic"/>
              <a:cs typeface="Century Gothic"/>
              <a:sym typeface="Century Gothic"/>
            </a:endParaRPr>
          </a:p>
        </p:txBody>
      </p:sp>
      <p:sp>
        <p:nvSpPr>
          <p:cNvPr id="592" name="Google Shape;592;p70"/>
          <p:cNvSpPr txBox="1"/>
          <p:nvPr/>
        </p:nvSpPr>
        <p:spPr>
          <a:xfrm>
            <a:off x="5920106" y="3852544"/>
            <a:ext cx="2089200" cy="8034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Clr>
                <a:schemeClr val="dk1"/>
              </a:buClr>
              <a:buSzPts val="800"/>
              <a:buFont typeface="Arial"/>
              <a:buNone/>
            </a:pPr>
            <a:r>
              <a:rPr lang="en" sz="1400">
                <a:solidFill>
                  <a:srgbClr val="2A2E33"/>
                </a:solidFill>
                <a:latin typeface="Calibri"/>
                <a:ea typeface="Calibri"/>
                <a:cs typeface="Calibri"/>
                <a:sym typeface="Calibri"/>
              </a:rPr>
              <a:t>La classe majoritaire a été sous échantillonnée..</a:t>
            </a:r>
            <a:endParaRPr sz="1400">
              <a:solidFill>
                <a:srgbClr val="2A2E3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100">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800"/>
              <a:buFont typeface="Arial"/>
              <a:buNone/>
            </a:pPr>
            <a:r>
              <a:rPr b="0" lang="en" sz="2100">
                <a:solidFill>
                  <a:srgbClr val="ED1C24"/>
                </a:solidFill>
              </a:rPr>
              <a:t>Exemple de sous-échantillonnage des</a:t>
            </a:r>
            <a:r>
              <a:rPr lang="en" sz="2100">
                <a:solidFill>
                  <a:srgbClr val="ED1C24"/>
                </a:solidFill>
              </a:rPr>
              <a:t> liens Tomek</a:t>
            </a:r>
            <a:endParaRPr sz="2100">
              <a:solidFill>
                <a:srgbClr val="ED1C24"/>
              </a:solidFill>
            </a:endParaRPr>
          </a:p>
          <a:p>
            <a:pPr indent="0" lvl="0" marL="0" rtl="0" algn="l">
              <a:lnSpc>
                <a:spcPct val="120000"/>
              </a:lnSpc>
              <a:spcBef>
                <a:spcPts val="0"/>
              </a:spcBef>
              <a:spcAft>
                <a:spcPts val="0"/>
              </a:spcAft>
              <a:buNone/>
            </a:pPr>
            <a:r>
              <a:rPr b="0" lang="en" sz="500">
                <a:solidFill>
                  <a:srgbClr val="ED1C24"/>
                </a:solidFill>
                <a:latin typeface="Arial"/>
                <a:ea typeface="Arial"/>
                <a:cs typeface="Arial"/>
                <a:sym typeface="Arial"/>
              </a:rPr>
              <a:t>  </a:t>
            </a:r>
            <a:endParaRPr/>
          </a:p>
        </p:txBody>
      </p:sp>
      <p:pic>
        <p:nvPicPr>
          <p:cNvPr id="598" name="Google Shape;598;p71"/>
          <p:cNvPicPr preferRelativeResize="0"/>
          <p:nvPr/>
        </p:nvPicPr>
        <p:blipFill>
          <a:blip r:embed="rId3">
            <a:alphaModFix/>
          </a:blip>
          <a:stretch>
            <a:fillRect/>
          </a:stretch>
        </p:blipFill>
        <p:spPr>
          <a:xfrm>
            <a:off x="1085850" y="1383956"/>
            <a:ext cx="6472126" cy="1869263"/>
          </a:xfrm>
          <a:prstGeom prst="rect">
            <a:avLst/>
          </a:prstGeom>
          <a:noFill/>
          <a:ln>
            <a:noFill/>
          </a:ln>
        </p:spPr>
      </p:pic>
      <p:sp>
        <p:nvSpPr>
          <p:cNvPr id="599" name="Google Shape;599;p71"/>
          <p:cNvSpPr txBox="1"/>
          <p:nvPr/>
        </p:nvSpPr>
        <p:spPr>
          <a:xfrm>
            <a:off x="1378144" y="3519806"/>
            <a:ext cx="6015300" cy="6018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lang="en" sz="1400">
                <a:solidFill>
                  <a:srgbClr val="2A2E33"/>
                </a:solidFill>
                <a:latin typeface="Calibri"/>
                <a:ea typeface="Calibri"/>
                <a:cs typeface="Calibri"/>
                <a:sym typeface="Calibri"/>
              </a:rPr>
              <a:t>On élimine les points de la classe majoritaire qui sont voisins de ceux de la classe minoritaire. La frontière entre les deux classes devient mieux définie.</a:t>
            </a:r>
            <a:endParaRPr sz="1100">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0"/>
              </a:spcAft>
              <a:buNone/>
            </a:pPr>
            <a:r>
              <a:rPr b="0" lang="en" sz="2100">
                <a:solidFill>
                  <a:srgbClr val="ED1C24"/>
                </a:solidFill>
              </a:rPr>
              <a:t>Exemple de suréchantillonnage </a:t>
            </a:r>
            <a:r>
              <a:rPr lang="en" sz="2100">
                <a:solidFill>
                  <a:srgbClr val="ED1C24"/>
                </a:solidFill>
              </a:rPr>
              <a:t>SMOTE</a:t>
            </a:r>
            <a:endParaRPr/>
          </a:p>
        </p:txBody>
      </p:sp>
      <p:pic>
        <p:nvPicPr>
          <p:cNvPr id="605" name="Google Shape;605;p72"/>
          <p:cNvPicPr preferRelativeResize="0"/>
          <p:nvPr/>
        </p:nvPicPr>
        <p:blipFill>
          <a:blip r:embed="rId3">
            <a:alphaModFix/>
          </a:blip>
          <a:stretch>
            <a:fillRect/>
          </a:stretch>
        </p:blipFill>
        <p:spPr>
          <a:xfrm>
            <a:off x="1356581" y="1634531"/>
            <a:ext cx="6042638" cy="1874438"/>
          </a:xfrm>
          <a:prstGeom prst="rect">
            <a:avLst/>
          </a:prstGeom>
          <a:noFill/>
          <a:ln>
            <a:noFill/>
          </a:ln>
        </p:spPr>
      </p:pic>
      <p:sp>
        <p:nvSpPr>
          <p:cNvPr id="606" name="Google Shape;606;p72"/>
          <p:cNvSpPr txBox="1"/>
          <p:nvPr/>
        </p:nvSpPr>
        <p:spPr>
          <a:xfrm>
            <a:off x="1558313" y="3715969"/>
            <a:ext cx="5841000" cy="6018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Clr>
                <a:schemeClr val="dk1"/>
              </a:buClr>
              <a:buSzPts val="800"/>
              <a:buFont typeface="Arial"/>
              <a:buNone/>
            </a:pPr>
            <a:r>
              <a:rPr lang="en" sz="1400">
                <a:solidFill>
                  <a:srgbClr val="2A2E33"/>
                </a:solidFill>
                <a:latin typeface="Calibri"/>
                <a:ea typeface="Calibri"/>
                <a:cs typeface="Calibri"/>
                <a:sym typeface="Calibri"/>
              </a:rPr>
              <a:t>On génère de nouveaux éléments de la classe défavorisée en générant des points dans le voisinage de points existants.</a:t>
            </a:r>
            <a:endParaRPr sz="1400">
              <a:solidFill>
                <a:srgbClr val="2A2E33"/>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3"/>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3000"/>
              <a:t>Augmentation de données</a:t>
            </a:r>
            <a:endParaRPr sz="13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txBox="1"/>
          <p:nvPr>
            <p:ph type="title"/>
          </p:nvPr>
        </p:nvSpPr>
        <p:spPr>
          <a:xfrm>
            <a:off x="392906" y="431006"/>
            <a:ext cx="76038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But: ajouter des données dans les classes minoritaires afin de les balancer avec la classe majoritaire.</a:t>
            </a:r>
            <a:endParaRPr sz="2300"/>
          </a:p>
        </p:txBody>
      </p:sp>
      <p:pic>
        <p:nvPicPr>
          <p:cNvPr id="617" name="Google Shape;617;p74"/>
          <p:cNvPicPr preferRelativeResize="0"/>
          <p:nvPr/>
        </p:nvPicPr>
        <p:blipFill>
          <a:blip r:embed="rId3">
            <a:alphaModFix/>
          </a:blip>
          <a:stretch>
            <a:fillRect/>
          </a:stretch>
        </p:blipFill>
        <p:spPr>
          <a:xfrm>
            <a:off x="6213788" y="2098068"/>
            <a:ext cx="1535943" cy="1535943"/>
          </a:xfrm>
          <a:prstGeom prst="rect">
            <a:avLst/>
          </a:prstGeom>
          <a:noFill/>
          <a:ln>
            <a:noFill/>
          </a:ln>
        </p:spPr>
      </p:pic>
      <p:pic>
        <p:nvPicPr>
          <p:cNvPr id="618" name="Google Shape;618;p74"/>
          <p:cNvPicPr preferRelativeResize="0"/>
          <p:nvPr/>
        </p:nvPicPr>
        <p:blipFill>
          <a:blip r:embed="rId4">
            <a:alphaModFix/>
          </a:blip>
          <a:stretch>
            <a:fillRect/>
          </a:stretch>
        </p:blipFill>
        <p:spPr>
          <a:xfrm>
            <a:off x="1543050" y="1830225"/>
            <a:ext cx="4175418" cy="2212762"/>
          </a:xfrm>
          <a:prstGeom prst="rect">
            <a:avLst/>
          </a:prstGeom>
          <a:noFill/>
          <a:ln>
            <a:noFill/>
          </a:ln>
        </p:spPr>
      </p:pic>
      <p:sp>
        <p:nvSpPr>
          <p:cNvPr id="619" name="Google Shape;619;p74"/>
          <p:cNvSpPr txBox="1"/>
          <p:nvPr/>
        </p:nvSpPr>
        <p:spPr>
          <a:xfrm>
            <a:off x="6039975" y="3659231"/>
            <a:ext cx="20301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000">
                <a:latin typeface="Century Gothic"/>
                <a:ea typeface="Century Gothic"/>
                <a:cs typeface="Century Gothic"/>
                <a:sym typeface="Century Gothic"/>
              </a:rPr>
              <a:t>Les classes minoritaires (rares) sont souvent celles d’intérêt. </a:t>
            </a:r>
            <a:endParaRPr sz="10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p:nvPr/>
        </p:nvSpPr>
        <p:spPr>
          <a:xfrm>
            <a:off x="468581" y="3761494"/>
            <a:ext cx="7246500" cy="8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21"/>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Conversion des valeurs ordinales en valeurs numériques</a:t>
            </a:r>
            <a:endParaRPr/>
          </a:p>
          <a:p>
            <a:pPr indent="0" lvl="0" marL="0" rtl="0" algn="l">
              <a:spcBef>
                <a:spcPts val="0"/>
              </a:spcBef>
              <a:spcAft>
                <a:spcPts val="0"/>
              </a:spcAft>
              <a:buNone/>
            </a:pPr>
            <a:r>
              <a:t/>
            </a:r>
            <a:endParaRPr/>
          </a:p>
        </p:txBody>
      </p:sp>
      <p:sp>
        <p:nvSpPr>
          <p:cNvPr id="118" name="Google Shape;118;p21"/>
          <p:cNvSpPr txBox="1"/>
          <p:nvPr>
            <p:ph idx="1" type="body"/>
          </p:nvPr>
        </p:nvSpPr>
        <p:spPr>
          <a:xfrm>
            <a:off x="392906" y="1620019"/>
            <a:ext cx="8357100" cy="30354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Les variables ordinales contiennent des </a:t>
            </a:r>
            <a:r>
              <a:rPr b="1" lang="en"/>
              <a:t>catégories dont l’ordre est important:</a:t>
            </a:r>
            <a:r>
              <a:rPr lang="en"/>
              <a:t> </a:t>
            </a:r>
            <a:endParaRPr/>
          </a:p>
          <a:p>
            <a:pPr indent="-254000" lvl="2" marL="1028700" marR="0" rtl="0" algn="l">
              <a:lnSpc>
                <a:spcPct val="90000"/>
              </a:lnSpc>
              <a:spcBef>
                <a:spcPts val="1200"/>
              </a:spcBef>
              <a:spcAft>
                <a:spcPts val="0"/>
              </a:spcAft>
              <a:buSzPts val="1400"/>
              <a:buChar char="■"/>
            </a:pPr>
            <a:r>
              <a:rPr lang="en"/>
              <a:t>P. ex: </a:t>
            </a:r>
            <a:r>
              <a:rPr lang="en" sz="1400"/>
              <a:t>note</a:t>
            </a:r>
            <a:r>
              <a:rPr lang="en"/>
              <a:t>_</a:t>
            </a:r>
            <a:r>
              <a:rPr lang="en" sz="1400"/>
              <a:t>finale = [A, B, C, D, E] avec</a:t>
            </a:r>
            <a:r>
              <a:rPr lang="en"/>
              <a:t> A &gt; B &gt; C &gt; D &gt; E</a:t>
            </a:r>
            <a:endParaRPr sz="1400"/>
          </a:p>
          <a:p>
            <a:pPr indent="0" lvl="0" marL="0" rtl="0" algn="l">
              <a:spcBef>
                <a:spcPts val="500"/>
              </a:spcBef>
              <a:spcAft>
                <a:spcPts val="0"/>
              </a:spcAft>
              <a:buNone/>
            </a:pPr>
            <a:r>
              <a:t/>
            </a:r>
            <a:endParaRPr/>
          </a:p>
          <a:p>
            <a:pPr indent="0" lvl="0" marL="0" rtl="0" algn="l">
              <a:spcBef>
                <a:spcPts val="1200"/>
              </a:spcBef>
              <a:spcAft>
                <a:spcPts val="0"/>
              </a:spcAft>
              <a:buNone/>
            </a:pPr>
            <a:r>
              <a:rPr lang="en"/>
              <a:t>On les convertit en </a:t>
            </a:r>
            <a:r>
              <a:rPr b="1" lang="en"/>
              <a:t>valeurs entières</a:t>
            </a:r>
            <a:r>
              <a:rPr lang="en"/>
              <a:t> (encodage ordinal)</a:t>
            </a:r>
            <a:endParaRPr/>
          </a:p>
          <a:p>
            <a:pPr indent="-254000" lvl="2" marL="1028700" marR="0" rtl="0" algn="l">
              <a:lnSpc>
                <a:spcPct val="90000"/>
              </a:lnSpc>
              <a:spcBef>
                <a:spcPts val="1200"/>
              </a:spcBef>
              <a:spcAft>
                <a:spcPts val="0"/>
              </a:spcAft>
              <a:buSzPts val="1400"/>
              <a:buChar char="■"/>
            </a:pPr>
            <a:r>
              <a:rPr lang="en" sz="1400"/>
              <a:t>note_finale = [0, 1, 2, 3, 4] avec </a:t>
            </a:r>
            <a:r>
              <a:rPr lang="en"/>
              <a:t>A = 4, B = 3, …</a:t>
            </a:r>
            <a:br>
              <a:rPr lang="en"/>
            </a:br>
            <a:endParaRPr/>
          </a:p>
          <a:p>
            <a:pPr indent="0" lvl="0" marL="0" rtl="0" algn="l">
              <a:spcBef>
                <a:spcPts val="500"/>
              </a:spcBef>
              <a:spcAft>
                <a:spcPts val="0"/>
              </a:spcAft>
              <a:buNone/>
            </a:pPr>
            <a:r>
              <a:rPr lang="en" sz="1400"/>
              <a:t>Représentation utilisée dans </a:t>
            </a:r>
            <a:endParaRPr sz="1400"/>
          </a:p>
          <a:p>
            <a:pPr indent="-222250" lvl="0" marL="342900" rtl="0" algn="l">
              <a:spcBef>
                <a:spcPts val="1200"/>
              </a:spcBef>
              <a:spcAft>
                <a:spcPts val="0"/>
              </a:spcAft>
              <a:buSzPts val="900"/>
              <a:buChar char="●"/>
            </a:pPr>
            <a:r>
              <a:rPr lang="en" sz="1400"/>
              <a:t>Méthodes basées sur des arbres de décision</a:t>
            </a:r>
            <a:endParaRPr sz="1400"/>
          </a:p>
          <a:p>
            <a:pPr indent="-222250" lvl="0" marL="342900" rtl="0" algn="l">
              <a:spcBef>
                <a:spcPts val="0"/>
              </a:spcBef>
              <a:spcAft>
                <a:spcPts val="0"/>
              </a:spcAft>
              <a:buSzPts val="900"/>
              <a:buChar char="●"/>
            </a:pPr>
            <a:r>
              <a:rPr lang="en" sz="1400"/>
              <a:t>Méthodes de régression linéaire si</a:t>
            </a:r>
            <a:endParaRPr sz="1400"/>
          </a:p>
          <a:p>
            <a:pPr indent="-254000" lvl="1" marL="685800" rtl="0" algn="l">
              <a:spcBef>
                <a:spcPts val="0"/>
              </a:spcBef>
              <a:spcAft>
                <a:spcPts val="0"/>
              </a:spcAft>
              <a:buSzPts val="1400"/>
              <a:buChar char="○"/>
            </a:pPr>
            <a:r>
              <a:rPr lang="en" sz="1400"/>
              <a:t>Beaucoup de catégories</a:t>
            </a:r>
            <a:endParaRPr sz="1400"/>
          </a:p>
          <a:p>
            <a:pPr indent="-254000" lvl="1" marL="685800" rtl="0" algn="l">
              <a:spcBef>
                <a:spcPts val="0"/>
              </a:spcBef>
              <a:spcAft>
                <a:spcPts val="0"/>
              </a:spcAft>
              <a:buSzPts val="1400"/>
              <a:buChar char="○"/>
            </a:pPr>
            <a:r>
              <a:rPr lang="en" sz="1400"/>
              <a:t>Les valeurs numériques implicites des catégories sont distribuées linéairement</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5"/>
          <p:cNvSpPr/>
          <p:nvPr/>
        </p:nvSpPr>
        <p:spPr>
          <a:xfrm>
            <a:off x="783075" y="3448013"/>
            <a:ext cx="6724800" cy="774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5" name="Google Shape;625;p75"/>
          <p:cNvSpPr/>
          <p:nvPr/>
        </p:nvSpPr>
        <p:spPr>
          <a:xfrm>
            <a:off x="774919" y="1785150"/>
            <a:ext cx="6415200" cy="1043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7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Exemples de cas de débalancement des données </a:t>
            </a:r>
            <a:endParaRPr/>
          </a:p>
        </p:txBody>
      </p:sp>
      <p:sp>
        <p:nvSpPr>
          <p:cNvPr id="627" name="Google Shape;627;p75"/>
          <p:cNvSpPr txBox="1"/>
          <p:nvPr>
            <p:ph idx="1" type="body"/>
          </p:nvPr>
        </p:nvSpPr>
        <p:spPr>
          <a:xfrm>
            <a:off x="392900" y="1396000"/>
            <a:ext cx="8357100" cy="27348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Données tabulaires:</a:t>
            </a:r>
            <a:endParaRPr/>
          </a:p>
          <a:p>
            <a:pPr indent="-254000" lvl="0" marL="685800" rtl="0" algn="l">
              <a:spcBef>
                <a:spcPts val="1200"/>
              </a:spcBef>
              <a:spcAft>
                <a:spcPts val="0"/>
              </a:spcAft>
              <a:buSzPts val="1400"/>
              <a:buChar char="●"/>
            </a:pPr>
            <a:r>
              <a:rPr lang="en"/>
              <a:t>Finance : transactions frauduleuses</a:t>
            </a:r>
            <a:endParaRPr/>
          </a:p>
          <a:p>
            <a:pPr indent="-254000" lvl="0" marL="685800" marR="0" rtl="0" algn="l">
              <a:lnSpc>
                <a:spcPct val="90000"/>
              </a:lnSpc>
              <a:spcBef>
                <a:spcPts val="0"/>
              </a:spcBef>
              <a:spcAft>
                <a:spcPts val="0"/>
              </a:spcAft>
              <a:buSzPts val="1400"/>
              <a:buChar char="●"/>
            </a:pPr>
            <a:r>
              <a:rPr lang="en"/>
              <a:t>Marketing : lien cliqué dans une page web publicitaire</a:t>
            </a:r>
            <a:endParaRPr/>
          </a:p>
          <a:p>
            <a:pPr indent="-254000" lvl="0" marL="685800" marR="0" rtl="0" algn="l">
              <a:lnSpc>
                <a:spcPct val="90000"/>
              </a:lnSpc>
              <a:spcBef>
                <a:spcPts val="0"/>
              </a:spcBef>
              <a:spcAft>
                <a:spcPts val="0"/>
              </a:spcAft>
              <a:buSzPts val="1400"/>
              <a:buChar char="●"/>
            </a:pPr>
            <a:r>
              <a:rPr lang="en"/>
              <a:t>Médical : détection de cancer</a:t>
            </a:r>
            <a:endParaRPr/>
          </a:p>
          <a:p>
            <a:pPr indent="-254000" lvl="0" marL="685800" marR="0" rtl="0" algn="l">
              <a:lnSpc>
                <a:spcPct val="90000"/>
              </a:lnSpc>
              <a:spcBef>
                <a:spcPts val="0"/>
              </a:spcBef>
              <a:spcAft>
                <a:spcPts val="0"/>
              </a:spcAft>
              <a:buSzPts val="1400"/>
              <a:buChar char="●"/>
            </a:pPr>
            <a:r>
              <a:rPr lang="en"/>
              <a:t>Courriel :  pourriel</a:t>
            </a:r>
            <a:br>
              <a:rPr lang="en"/>
            </a:br>
            <a:endParaRPr/>
          </a:p>
          <a:p>
            <a:pPr indent="0" lvl="0" marL="0" rtl="0" algn="l">
              <a:spcBef>
                <a:spcPts val="500"/>
              </a:spcBef>
              <a:spcAft>
                <a:spcPts val="0"/>
              </a:spcAft>
              <a:buNone/>
            </a:pPr>
            <a:r>
              <a:rPr lang="en"/>
              <a:t>Données images:</a:t>
            </a:r>
            <a:endParaRPr/>
          </a:p>
          <a:p>
            <a:pPr indent="-254000" lvl="0" marL="685800" rtl="0" algn="l">
              <a:spcBef>
                <a:spcPts val="1200"/>
              </a:spcBef>
              <a:spcAft>
                <a:spcPts val="0"/>
              </a:spcAft>
              <a:buSzPts val="1400"/>
              <a:buChar char="●"/>
            </a:pPr>
            <a:r>
              <a:rPr lang="en"/>
              <a:t>Circulation: Lamborghini Aventador sur autoroute</a:t>
            </a:r>
            <a:endParaRPr/>
          </a:p>
          <a:p>
            <a:pPr indent="-254000" lvl="0" marL="685800" rtl="0" algn="l">
              <a:spcBef>
                <a:spcPts val="0"/>
              </a:spcBef>
              <a:spcAft>
                <a:spcPts val="0"/>
              </a:spcAft>
              <a:buSzPts val="1400"/>
              <a:buChar char="●"/>
            </a:pPr>
            <a:r>
              <a:rPr lang="en"/>
              <a:t>Industrie: circuit intégré défectueux</a:t>
            </a:r>
            <a:endParaRPr/>
          </a:p>
          <a:p>
            <a:pPr indent="-254000" lvl="0" marL="685800" rtl="0" algn="l">
              <a:spcBef>
                <a:spcPts val="0"/>
              </a:spcBef>
              <a:spcAft>
                <a:spcPts val="0"/>
              </a:spcAft>
              <a:buSzPts val="1400"/>
              <a:buChar char="●"/>
            </a:pPr>
            <a:r>
              <a:rPr lang="en"/>
              <a:t>Sécurité: enfant perdu dans la foule d’un centre d’achat</a:t>
            </a:r>
            <a:endParaRPr/>
          </a:p>
          <a:p>
            <a:pPr indent="0" lvl="0" marL="0" rtl="0" algn="l">
              <a:spcBef>
                <a:spcPts val="120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p:nvPr/>
        </p:nvSpPr>
        <p:spPr>
          <a:xfrm>
            <a:off x="789694" y="3471131"/>
            <a:ext cx="5682300" cy="818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76"/>
          <p:cNvSpPr/>
          <p:nvPr/>
        </p:nvSpPr>
        <p:spPr>
          <a:xfrm>
            <a:off x="781463" y="1928813"/>
            <a:ext cx="4460100" cy="989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7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lnSpc>
                <a:spcPct val="90000"/>
              </a:lnSpc>
              <a:spcBef>
                <a:spcPts val="500"/>
              </a:spcBef>
              <a:spcAft>
                <a:spcPts val="0"/>
              </a:spcAft>
              <a:buClr>
                <a:schemeClr val="dk1"/>
              </a:buClr>
              <a:buSzPts val="800"/>
              <a:buFont typeface="Arial"/>
              <a:buNone/>
            </a:pPr>
            <a:r>
              <a:rPr lang="en"/>
              <a:t>Avantages de l'augmentation des données</a:t>
            </a:r>
            <a:endParaRPr/>
          </a:p>
        </p:txBody>
      </p:sp>
      <p:pic>
        <p:nvPicPr>
          <p:cNvPr id="635" name="Google Shape;635;p76"/>
          <p:cNvPicPr preferRelativeResize="0"/>
          <p:nvPr/>
        </p:nvPicPr>
        <p:blipFill>
          <a:blip r:embed="rId3">
            <a:alphaModFix/>
          </a:blip>
          <a:stretch>
            <a:fillRect/>
          </a:stretch>
        </p:blipFill>
        <p:spPr>
          <a:xfrm>
            <a:off x="7502063" y="3234253"/>
            <a:ext cx="1247795" cy="1247795"/>
          </a:xfrm>
          <a:prstGeom prst="rect">
            <a:avLst/>
          </a:prstGeom>
          <a:noFill/>
          <a:ln>
            <a:noFill/>
          </a:ln>
        </p:spPr>
      </p:pic>
      <p:sp>
        <p:nvSpPr>
          <p:cNvPr id="636" name="Google Shape;636;p76"/>
          <p:cNvSpPr txBox="1"/>
          <p:nvPr>
            <p:ph idx="1" type="body"/>
          </p:nvPr>
        </p:nvSpPr>
        <p:spPr>
          <a:xfrm>
            <a:off x="392900" y="1551850"/>
            <a:ext cx="8357100" cy="3526200"/>
          </a:xfrm>
          <a:prstGeom prst="rect">
            <a:avLst/>
          </a:prstGeom>
        </p:spPr>
        <p:txBody>
          <a:bodyPr anchorCtr="0" anchor="t" bIns="0" lIns="0" spcFirstLastPara="1" rIns="0" wrap="square" tIns="0">
            <a:noAutofit/>
          </a:bodyPr>
          <a:lstStyle/>
          <a:p>
            <a:pPr indent="0" lvl="0" marL="0" rtl="0" algn="l">
              <a:spcBef>
                <a:spcPts val="500"/>
              </a:spcBef>
              <a:spcAft>
                <a:spcPts val="0"/>
              </a:spcAft>
              <a:buClr>
                <a:schemeClr val="dk1"/>
              </a:buClr>
              <a:buSzPts val="800"/>
              <a:buFont typeface="Arial"/>
              <a:buNone/>
            </a:pPr>
            <a:r>
              <a:rPr lang="en"/>
              <a:t>Améliore les performances des modèles en AA</a:t>
            </a:r>
            <a:endParaRPr/>
          </a:p>
          <a:p>
            <a:pPr indent="-241300" lvl="0" marL="685800" rtl="0" algn="l">
              <a:spcBef>
                <a:spcPts val="1200"/>
              </a:spcBef>
              <a:spcAft>
                <a:spcPts val="0"/>
              </a:spcAft>
              <a:buSzPts val="1200"/>
              <a:buChar char="●"/>
            </a:pPr>
            <a:r>
              <a:rPr lang="en" sz="1700"/>
              <a:t>ajoute des données d'entraînement </a:t>
            </a:r>
            <a:endParaRPr sz="1700"/>
          </a:p>
          <a:p>
            <a:pPr indent="-241300" lvl="0" marL="685800" rtl="0" algn="l">
              <a:spcBef>
                <a:spcPts val="0"/>
              </a:spcBef>
              <a:spcAft>
                <a:spcPts val="0"/>
              </a:spcAft>
              <a:buSzPts val="1200"/>
              <a:buChar char="●"/>
            </a:pPr>
            <a:r>
              <a:rPr lang="en" sz="1700"/>
              <a:t>réduit le débalancement des classes</a:t>
            </a:r>
            <a:endParaRPr sz="1700"/>
          </a:p>
          <a:p>
            <a:pPr indent="-241300" lvl="0" marL="685800" rtl="0" algn="l">
              <a:spcBef>
                <a:spcPts val="0"/>
              </a:spcBef>
              <a:spcAft>
                <a:spcPts val="0"/>
              </a:spcAft>
              <a:buSzPts val="1200"/>
              <a:buChar char="●"/>
            </a:pPr>
            <a:r>
              <a:rPr lang="en" sz="1700"/>
              <a:t>réduit le surapprentissage des modèles </a:t>
            </a:r>
            <a:endParaRPr sz="1700"/>
          </a:p>
          <a:p>
            <a:pPr indent="-241300" lvl="0" marL="685800" rtl="0" algn="l">
              <a:spcBef>
                <a:spcPts val="0"/>
              </a:spcBef>
              <a:spcAft>
                <a:spcPts val="0"/>
              </a:spcAft>
              <a:buSzPts val="1200"/>
              <a:buChar char="●"/>
            </a:pPr>
            <a:r>
              <a:rPr lang="en" sz="1700"/>
              <a:t>améliore la généralisation des modèles</a:t>
            </a:r>
            <a:endParaRPr/>
          </a:p>
          <a:p>
            <a:pPr indent="0" lvl="0" marL="0" rtl="0" algn="l">
              <a:spcBef>
                <a:spcPts val="1200"/>
              </a:spcBef>
              <a:spcAft>
                <a:spcPts val="0"/>
              </a:spcAft>
              <a:buNone/>
            </a:pPr>
            <a:r>
              <a:rPr lang="en"/>
              <a:t>Réduit les coûts de collecte et d'étiquetage des données</a:t>
            </a:r>
            <a:endParaRPr/>
          </a:p>
          <a:p>
            <a:pPr indent="-241300" lvl="0" marL="685800" rtl="0" algn="l">
              <a:spcBef>
                <a:spcPts val="1200"/>
              </a:spcBef>
              <a:spcAft>
                <a:spcPts val="0"/>
              </a:spcAft>
              <a:buSzPts val="1200"/>
              <a:buChar char="●"/>
            </a:pPr>
            <a:r>
              <a:rPr lang="en" sz="1700"/>
              <a:t>les bases de données (BD) coûtent cher à construire</a:t>
            </a:r>
            <a:endParaRPr sz="1700"/>
          </a:p>
          <a:p>
            <a:pPr indent="-241300" lvl="0" marL="685800" rtl="0" algn="l">
              <a:spcBef>
                <a:spcPts val="0"/>
              </a:spcBef>
              <a:spcAft>
                <a:spcPts val="0"/>
              </a:spcAft>
              <a:buSzPts val="1200"/>
              <a:buChar char="●"/>
            </a:pPr>
            <a:r>
              <a:rPr lang="en" sz="1700"/>
              <a:t>les compagnies ne partagent pas leurs BD</a:t>
            </a:r>
            <a:endParaRPr sz="1700"/>
          </a:p>
          <a:p>
            <a:pPr indent="-241300" lvl="0" marL="685800" rtl="0" algn="l">
              <a:spcBef>
                <a:spcPts val="0"/>
              </a:spcBef>
              <a:spcAft>
                <a:spcPts val="0"/>
              </a:spcAft>
              <a:buSzPts val="1200"/>
              <a:buChar char="●"/>
            </a:pPr>
            <a:r>
              <a:rPr lang="en" sz="1700"/>
              <a:t>les modèles s’envolent, mais les BD restent</a:t>
            </a:r>
            <a:endParaRPr sz="1700"/>
          </a:p>
          <a:p>
            <a:pPr indent="0" lvl="0" marL="0" rtl="0" algn="l">
              <a:spcBef>
                <a:spcPts val="120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7"/>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3000"/>
              <a:t>Augmentation de données de type images</a:t>
            </a:r>
            <a:endParaRPr sz="13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8"/>
          <p:cNvSpPr/>
          <p:nvPr/>
        </p:nvSpPr>
        <p:spPr>
          <a:xfrm>
            <a:off x="391350" y="3373088"/>
            <a:ext cx="8283600" cy="109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78"/>
          <p:cNvSpPr/>
          <p:nvPr/>
        </p:nvSpPr>
        <p:spPr>
          <a:xfrm>
            <a:off x="391350" y="1733138"/>
            <a:ext cx="8283600" cy="13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78"/>
          <p:cNvSpPr txBox="1"/>
          <p:nvPr>
            <p:ph idx="1" type="body"/>
          </p:nvPr>
        </p:nvSpPr>
        <p:spPr>
          <a:xfrm>
            <a:off x="392906" y="1791469"/>
            <a:ext cx="8357100" cy="29121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Char char="●"/>
            </a:pPr>
            <a:r>
              <a:rPr lang="en"/>
              <a:t>Translation</a:t>
            </a:r>
            <a:endParaRPr/>
          </a:p>
          <a:p>
            <a:pPr indent="-254000" lvl="0" marL="342900" rtl="0" algn="l">
              <a:spcBef>
                <a:spcPts val="0"/>
              </a:spcBef>
              <a:spcAft>
                <a:spcPts val="0"/>
              </a:spcAft>
              <a:buSzPts val="1400"/>
              <a:buChar char="●"/>
            </a:pPr>
            <a:r>
              <a:rPr lang="en"/>
              <a:t>Rotation aléatoire</a:t>
            </a:r>
            <a:endParaRPr/>
          </a:p>
          <a:p>
            <a:pPr indent="-254000" lvl="0" marL="342900" rtl="0" algn="l">
              <a:spcBef>
                <a:spcPts val="0"/>
              </a:spcBef>
              <a:spcAft>
                <a:spcPts val="0"/>
              </a:spcAft>
              <a:buSzPts val="1400"/>
              <a:buChar char="●"/>
            </a:pPr>
            <a:r>
              <a:rPr lang="en"/>
              <a:t>Retournement vertical et horizontal</a:t>
            </a:r>
            <a:endParaRPr/>
          </a:p>
          <a:p>
            <a:pPr indent="-254000" lvl="0" marL="342900" rtl="0" algn="l">
              <a:spcBef>
                <a:spcPts val="0"/>
              </a:spcBef>
              <a:spcAft>
                <a:spcPts val="0"/>
              </a:spcAft>
              <a:buSzPts val="1400"/>
              <a:buChar char="●"/>
            </a:pPr>
            <a:r>
              <a:rPr lang="en"/>
              <a:t>Recadrage</a:t>
            </a:r>
            <a:endParaRPr/>
          </a:p>
          <a:p>
            <a:pPr indent="-254000" lvl="0" marL="342900" rtl="0" algn="l">
              <a:spcBef>
                <a:spcPts val="0"/>
              </a:spcBef>
              <a:spcAft>
                <a:spcPts val="0"/>
              </a:spcAft>
              <a:buSzPts val="1400"/>
              <a:buChar char="●"/>
            </a:pPr>
            <a:r>
              <a:rPr lang="en"/>
              <a:t>zoom</a:t>
            </a:r>
            <a:endParaRPr/>
          </a:p>
          <a:p>
            <a:pPr indent="0" lvl="0" marL="0" rtl="0" algn="l">
              <a:spcBef>
                <a:spcPts val="1200"/>
              </a:spcBef>
              <a:spcAft>
                <a:spcPts val="0"/>
              </a:spcAft>
              <a:buNone/>
            </a:pPr>
            <a:r>
              <a:t/>
            </a:r>
            <a:endParaRPr sz="800"/>
          </a:p>
          <a:p>
            <a:pPr indent="-254000" lvl="0" marL="342900" rtl="0" algn="l">
              <a:spcBef>
                <a:spcPts val="1200"/>
              </a:spcBef>
              <a:spcAft>
                <a:spcPts val="0"/>
              </a:spcAft>
              <a:buSzPts val="1400"/>
              <a:buChar char="●"/>
            </a:pPr>
            <a:r>
              <a:rPr lang="en"/>
              <a:t>Changement de couleurs</a:t>
            </a:r>
            <a:endParaRPr/>
          </a:p>
          <a:p>
            <a:pPr indent="-254000" lvl="0" marL="342900" rtl="0" algn="l">
              <a:spcBef>
                <a:spcPts val="0"/>
              </a:spcBef>
              <a:spcAft>
                <a:spcPts val="0"/>
              </a:spcAft>
              <a:buSzPts val="1400"/>
              <a:buChar char="●"/>
            </a:pPr>
            <a:r>
              <a:rPr lang="en"/>
              <a:t>Changement de contraste</a:t>
            </a:r>
            <a:endParaRPr/>
          </a:p>
          <a:p>
            <a:pPr indent="-254000" lvl="0" marL="342900" rtl="0" algn="l">
              <a:spcBef>
                <a:spcPts val="0"/>
              </a:spcBef>
              <a:spcAft>
                <a:spcPts val="0"/>
              </a:spcAft>
              <a:buSzPts val="1400"/>
              <a:buChar char="●"/>
            </a:pPr>
            <a:r>
              <a:rPr lang="en"/>
              <a:t>Ajout de bruit</a:t>
            </a:r>
            <a:endParaRPr/>
          </a:p>
          <a:p>
            <a:pPr indent="-254000" lvl="0" marL="342900" rtl="0" algn="l">
              <a:spcBef>
                <a:spcPts val="0"/>
              </a:spcBef>
              <a:spcAft>
                <a:spcPts val="0"/>
              </a:spcAft>
              <a:buSzPts val="1400"/>
              <a:buChar char="●"/>
            </a:pPr>
            <a:r>
              <a:rPr lang="en"/>
              <a:t>Effacement aléatoire de zones dans les images</a:t>
            </a:r>
            <a:endParaRPr/>
          </a:p>
          <a:p>
            <a:pPr indent="0" lvl="0" marL="0" rtl="0" algn="l">
              <a:spcBef>
                <a:spcPts val="1200"/>
              </a:spcBef>
              <a:spcAft>
                <a:spcPts val="1200"/>
              </a:spcAft>
              <a:buNone/>
            </a:pPr>
            <a:r>
              <a:t/>
            </a:r>
            <a:endParaRPr/>
          </a:p>
        </p:txBody>
      </p:sp>
      <p:sp>
        <p:nvSpPr>
          <p:cNvPr id="649" name="Google Shape;649;p78"/>
          <p:cNvSpPr txBox="1"/>
          <p:nvPr/>
        </p:nvSpPr>
        <p:spPr>
          <a:xfrm>
            <a:off x="7280419" y="1831294"/>
            <a:ext cx="1274700" cy="477300"/>
          </a:xfrm>
          <a:prstGeom prst="rect">
            <a:avLst/>
          </a:prstGeom>
          <a:solidFill>
            <a:srgbClr val="FFFF00"/>
          </a:solidFill>
          <a:ln cap="flat" cmpd="sng" w="19050">
            <a:solidFill>
              <a:srgbClr val="ED1C24"/>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Changements géométriques</a:t>
            </a:r>
            <a:endParaRPr b="1" sz="1100">
              <a:latin typeface="Century Gothic"/>
              <a:ea typeface="Century Gothic"/>
              <a:cs typeface="Century Gothic"/>
              <a:sym typeface="Century Gothic"/>
            </a:endParaRPr>
          </a:p>
        </p:txBody>
      </p:sp>
      <p:sp>
        <p:nvSpPr>
          <p:cNvPr id="650" name="Google Shape;650;p78"/>
          <p:cNvSpPr txBox="1"/>
          <p:nvPr/>
        </p:nvSpPr>
        <p:spPr>
          <a:xfrm>
            <a:off x="7223269" y="3431494"/>
            <a:ext cx="1274700" cy="477300"/>
          </a:xfrm>
          <a:prstGeom prst="rect">
            <a:avLst/>
          </a:prstGeom>
          <a:solidFill>
            <a:srgbClr val="FFFF00"/>
          </a:solidFill>
          <a:ln cap="flat" cmpd="sng" w="19050">
            <a:solidFill>
              <a:srgbClr val="ED1C24"/>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Changements d’intensité</a:t>
            </a:r>
            <a:endParaRPr b="1" sz="1100">
              <a:latin typeface="Century Gothic"/>
              <a:ea typeface="Century Gothic"/>
              <a:cs typeface="Century Gothic"/>
              <a:sym typeface="Century Gothic"/>
            </a:endParaRPr>
          </a:p>
        </p:txBody>
      </p:sp>
      <p:sp>
        <p:nvSpPr>
          <p:cNvPr id="651" name="Google Shape;651;p7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Méthodes classiques de vision par ordinateur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9"/>
          <p:cNvPicPr preferRelativeResize="0"/>
          <p:nvPr/>
        </p:nvPicPr>
        <p:blipFill>
          <a:blip r:embed="rId3">
            <a:alphaModFix/>
          </a:blip>
          <a:stretch>
            <a:fillRect/>
          </a:stretch>
        </p:blipFill>
        <p:spPr>
          <a:xfrm>
            <a:off x="342900" y="1935581"/>
            <a:ext cx="7743825" cy="2228850"/>
          </a:xfrm>
          <a:prstGeom prst="rect">
            <a:avLst/>
          </a:prstGeom>
          <a:noFill/>
          <a:ln>
            <a:noFill/>
          </a:ln>
        </p:spPr>
      </p:pic>
      <p:grpSp>
        <p:nvGrpSpPr>
          <p:cNvPr id="657" name="Google Shape;657;p79"/>
          <p:cNvGrpSpPr/>
          <p:nvPr/>
        </p:nvGrpSpPr>
        <p:grpSpPr>
          <a:xfrm>
            <a:off x="301425" y="2405644"/>
            <a:ext cx="7751906" cy="1794825"/>
            <a:chOff x="554300" y="2369325"/>
            <a:chExt cx="10335875" cy="2393100"/>
          </a:xfrm>
        </p:grpSpPr>
        <p:sp>
          <p:nvSpPr>
            <p:cNvPr id="658" name="Google Shape;658;p79"/>
            <p:cNvSpPr/>
            <p:nvPr/>
          </p:nvSpPr>
          <p:spPr>
            <a:xfrm>
              <a:off x="554300" y="2369325"/>
              <a:ext cx="1206300" cy="239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79"/>
            <p:cNvSpPr/>
            <p:nvPr/>
          </p:nvSpPr>
          <p:spPr>
            <a:xfrm>
              <a:off x="1597675" y="3651800"/>
              <a:ext cx="9292500" cy="111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660" name="Google Shape;660;p79"/>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0">
                <a:solidFill>
                  <a:srgbClr val="ED1C24"/>
                </a:solidFill>
              </a:rPr>
              <a:t>Exemples de méthodes classiques (1)</a:t>
            </a:r>
            <a:endParaRPr sz="1900">
              <a:solidFill>
                <a:srgbClr val="ED1C24"/>
              </a:solidFill>
            </a:endParaRPr>
          </a:p>
        </p:txBody>
      </p:sp>
      <p:sp>
        <p:nvSpPr>
          <p:cNvPr id="661" name="Google Shape;661;p79"/>
          <p:cNvSpPr/>
          <p:nvPr/>
        </p:nvSpPr>
        <p:spPr>
          <a:xfrm rot="5400000">
            <a:off x="4022306" y="1416806"/>
            <a:ext cx="335400" cy="4188000"/>
          </a:xfrm>
          <a:prstGeom prst="rightBrace">
            <a:avLst>
              <a:gd fmla="val 50000" name="adj1"/>
              <a:gd fmla="val 50000" name="adj2"/>
            </a:avLst>
          </a:prstGeom>
          <a:noFill/>
          <a:ln cap="flat" cmpd="sng" w="28575">
            <a:solidFill>
              <a:srgbClr val="4A86E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79"/>
          <p:cNvSpPr/>
          <p:nvPr/>
        </p:nvSpPr>
        <p:spPr>
          <a:xfrm rot="5400000">
            <a:off x="7004100" y="2721356"/>
            <a:ext cx="335400" cy="1578900"/>
          </a:xfrm>
          <a:prstGeom prst="rightBrace">
            <a:avLst>
              <a:gd fmla="val 50000" name="adj1"/>
              <a:gd fmla="val 50000" name="adj2"/>
            </a:avLst>
          </a:prstGeom>
          <a:noFill/>
          <a:ln cap="flat" cmpd="sng" w="28575">
            <a:solidFill>
              <a:srgbClr val="93C47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3" name="Google Shape;663;p79"/>
          <p:cNvSpPr txBox="1"/>
          <p:nvPr/>
        </p:nvSpPr>
        <p:spPr>
          <a:xfrm>
            <a:off x="3523425" y="3784331"/>
            <a:ext cx="1341900" cy="477300"/>
          </a:xfrm>
          <a:prstGeom prst="rect">
            <a:avLst/>
          </a:prstGeom>
          <a:solidFill>
            <a:srgbClr val="FFFF00"/>
          </a:solidFill>
          <a:ln cap="flat" cmpd="sng" w="19050">
            <a:solidFill>
              <a:srgbClr val="ED1C24"/>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Changements</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1100">
                <a:latin typeface="Century Gothic"/>
                <a:ea typeface="Century Gothic"/>
                <a:cs typeface="Century Gothic"/>
                <a:sym typeface="Century Gothic"/>
              </a:rPr>
              <a:t>géométriques</a:t>
            </a:r>
            <a:endParaRPr b="1" sz="1100">
              <a:latin typeface="Century Gothic"/>
              <a:ea typeface="Century Gothic"/>
              <a:cs typeface="Century Gothic"/>
              <a:sym typeface="Century Gothic"/>
            </a:endParaRPr>
          </a:p>
        </p:txBody>
      </p:sp>
      <p:sp>
        <p:nvSpPr>
          <p:cNvPr id="664" name="Google Shape;664;p79"/>
          <p:cNvSpPr txBox="1"/>
          <p:nvPr/>
        </p:nvSpPr>
        <p:spPr>
          <a:xfrm>
            <a:off x="6572250" y="3784331"/>
            <a:ext cx="1207500" cy="477300"/>
          </a:xfrm>
          <a:prstGeom prst="rect">
            <a:avLst/>
          </a:prstGeom>
          <a:solidFill>
            <a:srgbClr val="FFFF00"/>
          </a:solidFill>
          <a:ln cap="flat" cmpd="sng" w="19050">
            <a:solidFill>
              <a:srgbClr val="ED1C24"/>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Changements</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1100">
                <a:latin typeface="Century Gothic"/>
                <a:ea typeface="Century Gothic"/>
                <a:cs typeface="Century Gothic"/>
                <a:sym typeface="Century Gothic"/>
              </a:rPr>
              <a:t> d’intensité</a:t>
            </a:r>
            <a:endParaRPr b="1" sz="1100">
              <a:latin typeface="Century Gothic"/>
              <a:ea typeface="Century Gothic"/>
              <a:cs typeface="Century Gothic"/>
              <a:sym typeface="Century Gothic"/>
            </a:endParaRPr>
          </a:p>
        </p:txBody>
      </p:sp>
      <p:sp>
        <p:nvSpPr>
          <p:cNvPr id="665" name="Google Shape;665;p79"/>
          <p:cNvSpPr txBox="1"/>
          <p:nvPr/>
        </p:nvSpPr>
        <p:spPr>
          <a:xfrm>
            <a:off x="1201125" y="1748644"/>
            <a:ext cx="730200" cy="477300"/>
          </a:xfrm>
          <a:prstGeom prst="rect">
            <a:avLst/>
          </a:prstGeom>
          <a:solidFill>
            <a:srgbClr val="3C78D8"/>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lt1"/>
                </a:solidFill>
                <a:latin typeface="Century Gothic"/>
                <a:ea typeface="Century Gothic"/>
                <a:cs typeface="Century Gothic"/>
                <a:sym typeface="Century Gothic"/>
              </a:rPr>
              <a:t>Image originale</a:t>
            </a:r>
            <a:endParaRPr b="1" sz="1100">
              <a:solidFill>
                <a:schemeClr val="lt1"/>
              </a:solidFill>
              <a:latin typeface="Century Gothic"/>
              <a:ea typeface="Century Gothic"/>
              <a:cs typeface="Century Gothic"/>
              <a:sym typeface="Century Gothic"/>
            </a:endParaRPr>
          </a:p>
        </p:txBody>
      </p:sp>
      <p:sp>
        <p:nvSpPr>
          <p:cNvPr id="666" name="Google Shape;666;p79"/>
          <p:cNvSpPr txBox="1"/>
          <p:nvPr/>
        </p:nvSpPr>
        <p:spPr>
          <a:xfrm>
            <a:off x="2037788" y="1862944"/>
            <a:ext cx="8079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Rotation</a:t>
            </a:r>
            <a:endParaRPr b="1" sz="1100">
              <a:latin typeface="Century Gothic"/>
              <a:ea typeface="Century Gothic"/>
              <a:cs typeface="Century Gothic"/>
              <a:sym typeface="Century Gothic"/>
            </a:endParaRPr>
          </a:p>
        </p:txBody>
      </p:sp>
      <p:sp>
        <p:nvSpPr>
          <p:cNvPr id="667" name="Google Shape;667;p79"/>
          <p:cNvSpPr txBox="1"/>
          <p:nvPr/>
        </p:nvSpPr>
        <p:spPr>
          <a:xfrm>
            <a:off x="2952188" y="1862944"/>
            <a:ext cx="8079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Inversion</a:t>
            </a:r>
            <a:endParaRPr b="1" sz="1100">
              <a:latin typeface="Century Gothic"/>
              <a:ea typeface="Century Gothic"/>
              <a:cs typeface="Century Gothic"/>
              <a:sym typeface="Century Gothic"/>
            </a:endParaRPr>
          </a:p>
        </p:txBody>
      </p:sp>
      <p:sp>
        <p:nvSpPr>
          <p:cNvPr id="668" name="Google Shape;668;p79"/>
          <p:cNvSpPr txBox="1"/>
          <p:nvPr/>
        </p:nvSpPr>
        <p:spPr>
          <a:xfrm>
            <a:off x="3695138" y="1862944"/>
            <a:ext cx="9117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Translation</a:t>
            </a:r>
            <a:endParaRPr b="1" sz="1100">
              <a:latin typeface="Century Gothic"/>
              <a:ea typeface="Century Gothic"/>
              <a:cs typeface="Century Gothic"/>
              <a:sym typeface="Century Gothic"/>
            </a:endParaRPr>
          </a:p>
        </p:txBody>
      </p:sp>
      <p:sp>
        <p:nvSpPr>
          <p:cNvPr id="669" name="Google Shape;669;p79"/>
          <p:cNvSpPr txBox="1"/>
          <p:nvPr/>
        </p:nvSpPr>
        <p:spPr>
          <a:xfrm>
            <a:off x="5409638" y="1748790"/>
            <a:ext cx="911700" cy="477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Mise à l’échelle</a:t>
            </a:r>
            <a:endParaRPr b="1" sz="1100">
              <a:latin typeface="Century Gothic"/>
              <a:ea typeface="Century Gothic"/>
              <a:cs typeface="Century Gothic"/>
              <a:sym typeface="Century Gothic"/>
            </a:endParaRPr>
          </a:p>
        </p:txBody>
      </p:sp>
      <p:sp>
        <p:nvSpPr>
          <p:cNvPr id="670" name="Google Shape;670;p79"/>
          <p:cNvSpPr txBox="1"/>
          <p:nvPr/>
        </p:nvSpPr>
        <p:spPr>
          <a:xfrm>
            <a:off x="4549688" y="1862944"/>
            <a:ext cx="10161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Cisaillement</a:t>
            </a:r>
            <a:endParaRPr b="1" sz="1100">
              <a:latin typeface="Century Gothic"/>
              <a:ea typeface="Century Gothic"/>
              <a:cs typeface="Century Gothic"/>
              <a:sym typeface="Century Gothic"/>
            </a:endParaRPr>
          </a:p>
        </p:txBody>
      </p:sp>
      <p:sp>
        <p:nvSpPr>
          <p:cNvPr id="671" name="Google Shape;671;p79"/>
          <p:cNvSpPr txBox="1"/>
          <p:nvPr/>
        </p:nvSpPr>
        <p:spPr>
          <a:xfrm>
            <a:off x="6381188" y="1862944"/>
            <a:ext cx="7302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Bruit</a:t>
            </a:r>
            <a:endParaRPr b="1" sz="1100">
              <a:latin typeface="Century Gothic"/>
              <a:ea typeface="Century Gothic"/>
              <a:cs typeface="Century Gothic"/>
              <a:sym typeface="Century Gothic"/>
            </a:endParaRPr>
          </a:p>
        </p:txBody>
      </p:sp>
      <p:sp>
        <p:nvSpPr>
          <p:cNvPr id="672" name="Google Shape;672;p79"/>
          <p:cNvSpPr txBox="1"/>
          <p:nvPr/>
        </p:nvSpPr>
        <p:spPr>
          <a:xfrm>
            <a:off x="7087463" y="1865376"/>
            <a:ext cx="10161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Intensité</a:t>
            </a:r>
            <a:endParaRPr b="1" sz="1100">
              <a:latin typeface="Century Gothic"/>
              <a:ea typeface="Century Gothic"/>
              <a:cs typeface="Century Gothic"/>
              <a:sym typeface="Century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0"/>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05"/>
              <a:buFont typeface="Arial"/>
              <a:buNone/>
            </a:pPr>
            <a:r>
              <a:rPr lang="en" sz="1900">
                <a:solidFill>
                  <a:srgbClr val="ED1C24"/>
                </a:solidFill>
              </a:rPr>
              <a:t>Exemples de méthodes classiques (2)</a:t>
            </a:r>
            <a:endParaRPr sz="1900">
              <a:solidFill>
                <a:srgbClr val="ED1C24"/>
              </a:solidFill>
            </a:endParaRPr>
          </a:p>
          <a:p>
            <a:pPr indent="0" lvl="0" marL="0" rtl="0" algn="l">
              <a:spcBef>
                <a:spcPts val="0"/>
              </a:spcBef>
              <a:spcAft>
                <a:spcPts val="0"/>
              </a:spcAft>
              <a:buNone/>
            </a:pPr>
            <a:r>
              <a:rPr lang="en" sz="1900">
                <a:solidFill>
                  <a:srgbClr val="ED1C24"/>
                </a:solidFill>
              </a:rPr>
              <a:t> </a:t>
            </a:r>
            <a:endParaRPr sz="1900">
              <a:solidFill>
                <a:srgbClr val="ED1C24"/>
              </a:solidFill>
            </a:endParaRPr>
          </a:p>
        </p:txBody>
      </p:sp>
      <p:pic>
        <p:nvPicPr>
          <p:cNvPr id="678" name="Google Shape;678;p80"/>
          <p:cNvPicPr preferRelativeResize="0"/>
          <p:nvPr/>
        </p:nvPicPr>
        <p:blipFill>
          <a:blip r:embed="rId3">
            <a:alphaModFix/>
          </a:blip>
          <a:stretch>
            <a:fillRect/>
          </a:stretch>
        </p:blipFill>
        <p:spPr>
          <a:xfrm>
            <a:off x="1673550" y="1230319"/>
            <a:ext cx="5693830" cy="2935688"/>
          </a:xfrm>
          <a:prstGeom prst="rect">
            <a:avLst/>
          </a:prstGeom>
          <a:noFill/>
          <a:ln>
            <a:noFill/>
          </a:ln>
        </p:spPr>
      </p:pic>
      <p:sp>
        <p:nvSpPr>
          <p:cNvPr id="679" name="Google Shape;679;p80"/>
          <p:cNvSpPr txBox="1"/>
          <p:nvPr/>
        </p:nvSpPr>
        <p:spPr>
          <a:xfrm>
            <a:off x="2494988" y="1119994"/>
            <a:ext cx="8079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Rotation</a:t>
            </a:r>
            <a:endParaRPr b="1" sz="1100">
              <a:latin typeface="Century Gothic"/>
              <a:ea typeface="Century Gothic"/>
              <a:cs typeface="Century Gothic"/>
              <a:sym typeface="Century Gothic"/>
            </a:endParaRPr>
          </a:p>
        </p:txBody>
      </p:sp>
      <p:sp>
        <p:nvSpPr>
          <p:cNvPr id="680" name="Google Shape;680;p80"/>
          <p:cNvSpPr txBox="1"/>
          <p:nvPr/>
        </p:nvSpPr>
        <p:spPr>
          <a:xfrm>
            <a:off x="3295088" y="1117854"/>
            <a:ext cx="8079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Flou</a:t>
            </a:r>
            <a:endParaRPr b="1" sz="1100">
              <a:latin typeface="Century Gothic"/>
              <a:ea typeface="Century Gothic"/>
              <a:cs typeface="Century Gothic"/>
              <a:sym typeface="Century Gothic"/>
            </a:endParaRPr>
          </a:p>
        </p:txBody>
      </p:sp>
      <p:sp>
        <p:nvSpPr>
          <p:cNvPr id="681" name="Google Shape;681;p80"/>
          <p:cNvSpPr txBox="1"/>
          <p:nvPr/>
        </p:nvSpPr>
        <p:spPr>
          <a:xfrm>
            <a:off x="4095188" y="1117854"/>
            <a:ext cx="807900" cy="3078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Contraste</a:t>
            </a:r>
            <a:endParaRPr b="1" sz="1100">
              <a:latin typeface="Century Gothic"/>
              <a:ea typeface="Century Gothic"/>
              <a:cs typeface="Century Gothic"/>
              <a:sym typeface="Century Gothic"/>
            </a:endParaRPr>
          </a:p>
        </p:txBody>
      </p:sp>
      <p:sp>
        <p:nvSpPr>
          <p:cNvPr id="682" name="Google Shape;682;p80"/>
          <p:cNvSpPr txBox="1"/>
          <p:nvPr/>
        </p:nvSpPr>
        <p:spPr>
          <a:xfrm>
            <a:off x="4895288" y="925830"/>
            <a:ext cx="807900" cy="477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Mise à l’échelle</a:t>
            </a:r>
            <a:endParaRPr b="1" sz="1100">
              <a:latin typeface="Century Gothic"/>
              <a:ea typeface="Century Gothic"/>
              <a:cs typeface="Century Gothic"/>
              <a:sym typeface="Century Gothic"/>
            </a:endParaRPr>
          </a:p>
        </p:txBody>
      </p:sp>
      <p:sp>
        <p:nvSpPr>
          <p:cNvPr id="683" name="Google Shape;683;p80"/>
          <p:cNvSpPr txBox="1"/>
          <p:nvPr/>
        </p:nvSpPr>
        <p:spPr>
          <a:xfrm>
            <a:off x="5695388" y="1117854"/>
            <a:ext cx="897600" cy="477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Illumination</a:t>
            </a:r>
            <a:endParaRPr b="1" sz="1100">
              <a:latin typeface="Century Gothic"/>
              <a:ea typeface="Century Gothic"/>
              <a:cs typeface="Century Gothic"/>
              <a:sym typeface="Century Gothic"/>
            </a:endParaRPr>
          </a:p>
        </p:txBody>
      </p:sp>
      <p:sp>
        <p:nvSpPr>
          <p:cNvPr id="684" name="Google Shape;684;p80"/>
          <p:cNvSpPr txBox="1"/>
          <p:nvPr/>
        </p:nvSpPr>
        <p:spPr>
          <a:xfrm>
            <a:off x="6552638" y="1117854"/>
            <a:ext cx="807900" cy="4773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Projection</a:t>
            </a:r>
            <a:endParaRPr b="1" sz="1100">
              <a:latin typeface="Century Gothic"/>
              <a:ea typeface="Century Gothic"/>
              <a:cs typeface="Century Gothic"/>
              <a:sym typeface="Century Gothic"/>
            </a:endParaRPr>
          </a:p>
        </p:txBody>
      </p:sp>
      <p:sp>
        <p:nvSpPr>
          <p:cNvPr id="685" name="Google Shape;685;p80"/>
          <p:cNvSpPr txBox="1"/>
          <p:nvPr/>
        </p:nvSpPr>
        <p:spPr>
          <a:xfrm>
            <a:off x="1715475" y="925830"/>
            <a:ext cx="730200" cy="477300"/>
          </a:xfrm>
          <a:prstGeom prst="rect">
            <a:avLst/>
          </a:prstGeom>
          <a:solidFill>
            <a:srgbClr val="3C78D8"/>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lt1"/>
                </a:solidFill>
                <a:latin typeface="Century Gothic"/>
                <a:ea typeface="Century Gothic"/>
                <a:cs typeface="Century Gothic"/>
                <a:sym typeface="Century Gothic"/>
              </a:rPr>
              <a:t>Image originale</a:t>
            </a:r>
            <a:endParaRPr b="1" sz="1100">
              <a:solidFill>
                <a:schemeClr val="lt1"/>
              </a:solidFill>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1"/>
          <p:cNvSpPr txBox="1"/>
          <p:nvPr>
            <p:ph idx="1" type="body"/>
          </p:nvPr>
        </p:nvSpPr>
        <p:spPr>
          <a:xfrm>
            <a:off x="392906" y="1962919"/>
            <a:ext cx="8357100" cy="1494000"/>
          </a:xfrm>
          <a:prstGeom prst="rect">
            <a:avLst/>
          </a:prstGeom>
        </p:spPr>
        <p:txBody>
          <a:bodyPr anchorCtr="0" anchor="t" bIns="0" lIns="0" spcFirstLastPara="1" rIns="0" wrap="square" tIns="0">
            <a:noAutofit/>
          </a:bodyPr>
          <a:lstStyle/>
          <a:p>
            <a:pPr indent="-279400" lvl="0" marL="342900" rtl="0" algn="l">
              <a:spcBef>
                <a:spcPts val="500"/>
              </a:spcBef>
              <a:spcAft>
                <a:spcPts val="0"/>
              </a:spcAft>
              <a:buSzPts val="1800"/>
              <a:buChar char="●"/>
            </a:pPr>
            <a:r>
              <a:rPr b="1" lang="en"/>
              <a:t>Réseaux antagonistes génératifs </a:t>
            </a:r>
            <a:r>
              <a:rPr lang="en"/>
              <a:t>(</a:t>
            </a:r>
            <a:r>
              <a:rPr i="1" lang="en"/>
              <a:t>Generative Adversarial Networks </a:t>
            </a:r>
            <a:r>
              <a:rPr lang="en"/>
              <a:t>ou GAN)(2014)</a:t>
            </a:r>
            <a:endParaRPr/>
          </a:p>
          <a:p>
            <a:pPr indent="0" lvl="0" marL="0" rtl="0" algn="l">
              <a:spcBef>
                <a:spcPts val="1200"/>
              </a:spcBef>
              <a:spcAft>
                <a:spcPts val="0"/>
              </a:spcAft>
              <a:buNone/>
            </a:pPr>
            <a:r>
              <a:t/>
            </a:r>
            <a:endParaRPr/>
          </a:p>
          <a:p>
            <a:pPr indent="-254000" lvl="0" marL="342900" rtl="0" algn="l">
              <a:spcBef>
                <a:spcPts val="1200"/>
              </a:spcBef>
              <a:spcAft>
                <a:spcPts val="0"/>
              </a:spcAft>
              <a:buSzPts val="1400"/>
              <a:buChar char="●"/>
            </a:pPr>
            <a:r>
              <a:rPr b="1" lang="en"/>
              <a:t>Transfert de style neuronal</a:t>
            </a:r>
            <a:r>
              <a:rPr b="1" i="1" lang="en"/>
              <a:t> </a:t>
            </a:r>
            <a:r>
              <a:rPr lang="en"/>
              <a:t>(</a:t>
            </a:r>
            <a:r>
              <a:rPr i="1" lang="en"/>
              <a:t>Neural Style Transfer </a:t>
            </a:r>
            <a:r>
              <a:rPr lang="en"/>
              <a:t>ou NST) (2015)</a:t>
            </a:r>
            <a:endParaRPr/>
          </a:p>
          <a:p>
            <a:pPr indent="0" lvl="0" marL="0" rtl="0" algn="l">
              <a:spcBef>
                <a:spcPts val="1200"/>
              </a:spcBef>
              <a:spcAft>
                <a:spcPts val="1200"/>
              </a:spcAft>
              <a:buNone/>
            </a:pPr>
            <a:r>
              <a:t/>
            </a:r>
            <a:endParaRPr/>
          </a:p>
        </p:txBody>
      </p:sp>
      <p:sp>
        <p:nvSpPr>
          <p:cNvPr id="691" name="Google Shape;691;p8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Méthodes basées sur des réseaux de neurones</a:t>
            </a:r>
            <a:endParaRPr/>
          </a:p>
        </p:txBody>
      </p:sp>
      <p:pic>
        <p:nvPicPr>
          <p:cNvPr id="692" name="Google Shape;692;p81"/>
          <p:cNvPicPr preferRelativeResize="0"/>
          <p:nvPr/>
        </p:nvPicPr>
        <p:blipFill rotWithShape="1">
          <a:blip r:embed="rId3">
            <a:alphaModFix/>
          </a:blip>
          <a:srcRect b="-3920" l="0" r="0" t="3920"/>
          <a:stretch/>
        </p:blipFill>
        <p:spPr>
          <a:xfrm>
            <a:off x="2937338" y="3342581"/>
            <a:ext cx="3268088" cy="1458019"/>
          </a:xfrm>
          <a:prstGeom prst="rect">
            <a:avLst/>
          </a:prstGeom>
          <a:noFill/>
          <a:ln>
            <a:noFill/>
          </a:ln>
        </p:spPr>
      </p:pic>
      <p:sp>
        <p:nvSpPr>
          <p:cNvPr id="693" name="Google Shape;693;p81"/>
          <p:cNvSpPr txBox="1"/>
          <p:nvPr/>
        </p:nvSpPr>
        <p:spPr>
          <a:xfrm>
            <a:off x="3686697" y="4800600"/>
            <a:ext cx="1770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[Zhu et al. 2017]</a:t>
            </a:r>
            <a:endParaRPr sz="1100">
              <a:latin typeface="Century Gothic"/>
              <a:ea typeface="Century Gothic"/>
              <a:cs typeface="Century Gothic"/>
              <a:sym typeface="Century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2"/>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Réseaux antagonistes génératifs (GAN)</a:t>
            </a:r>
            <a:endParaRPr/>
          </a:p>
        </p:txBody>
      </p:sp>
      <p:pic>
        <p:nvPicPr>
          <p:cNvPr id="699" name="Google Shape;699;p82"/>
          <p:cNvPicPr preferRelativeResize="0"/>
          <p:nvPr/>
        </p:nvPicPr>
        <p:blipFill>
          <a:blip r:embed="rId3">
            <a:alphaModFix/>
          </a:blip>
          <a:stretch>
            <a:fillRect/>
          </a:stretch>
        </p:blipFill>
        <p:spPr>
          <a:xfrm>
            <a:off x="4639238" y="1611441"/>
            <a:ext cx="3988013" cy="2649807"/>
          </a:xfrm>
          <a:prstGeom prst="rect">
            <a:avLst/>
          </a:prstGeom>
          <a:noFill/>
          <a:ln>
            <a:noFill/>
          </a:ln>
        </p:spPr>
      </p:pic>
      <p:sp>
        <p:nvSpPr>
          <p:cNvPr id="700" name="Google Shape;700;p82"/>
          <p:cNvSpPr txBox="1"/>
          <p:nvPr/>
        </p:nvSpPr>
        <p:spPr>
          <a:xfrm>
            <a:off x="489356" y="1416019"/>
            <a:ext cx="3862800" cy="2416500"/>
          </a:xfrm>
          <a:prstGeom prst="rect">
            <a:avLst/>
          </a:prstGeom>
          <a:noFill/>
          <a:ln>
            <a:noFill/>
          </a:ln>
        </p:spPr>
        <p:txBody>
          <a:bodyPr anchorCtr="0" anchor="t" bIns="68575" lIns="68575" spcFirstLastPara="1" rIns="68575" wrap="square" tIns="68575">
            <a:spAutoFit/>
          </a:bodyPr>
          <a:lstStyle/>
          <a:p>
            <a:pPr indent="-254000" lvl="0" marL="342900" marR="0" rtl="0" algn="l">
              <a:lnSpc>
                <a:spcPct val="100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Un réseau de neurones apprend à créer de nouveaux exemples qui ressemblent aux données d'apprentissage.</a:t>
            </a:r>
            <a:endParaRPr sz="14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34950" lvl="0" marL="342900" marR="0" rtl="0" algn="l">
              <a:lnSpc>
                <a:spcPct val="100000"/>
              </a:lnSpc>
              <a:spcBef>
                <a:spcPts val="0"/>
              </a:spcBef>
              <a:spcAft>
                <a:spcPts val="0"/>
              </a:spcAft>
              <a:buClr>
                <a:schemeClr val="dk1"/>
              </a:buClr>
              <a:buSzPts val="1100"/>
              <a:buFont typeface="Century Gothic"/>
              <a:buChar char="●"/>
            </a:pPr>
            <a:r>
              <a:rPr lang="en" sz="1400">
                <a:solidFill>
                  <a:schemeClr val="dk1"/>
                </a:solidFill>
                <a:latin typeface="Century Gothic"/>
                <a:ea typeface="Century Gothic"/>
                <a:cs typeface="Century Gothic"/>
                <a:sym typeface="Century Gothic"/>
              </a:rPr>
              <a:t>Le </a:t>
            </a:r>
            <a:r>
              <a:rPr lang="en" sz="1400">
                <a:solidFill>
                  <a:srgbClr val="FF0000"/>
                </a:solidFill>
                <a:highlight>
                  <a:srgbClr val="FFFF00"/>
                </a:highlight>
                <a:latin typeface="Century Gothic"/>
                <a:ea typeface="Century Gothic"/>
                <a:cs typeface="Century Gothic"/>
                <a:sym typeface="Century Gothic"/>
              </a:rPr>
              <a:t>Generateur</a:t>
            </a:r>
            <a:r>
              <a:rPr lang="en" sz="1400">
                <a:solidFill>
                  <a:schemeClr val="dk1"/>
                </a:solidFill>
                <a:latin typeface="Century Gothic"/>
                <a:ea typeface="Century Gothic"/>
                <a:cs typeface="Century Gothic"/>
                <a:sym typeface="Century Gothic"/>
              </a:rPr>
              <a:t> du réseau peut ensuite être utilisée pour créer de nouvelles images réalistes!</a:t>
            </a:r>
            <a:r>
              <a:rPr lang="en" sz="1300">
                <a:solidFill>
                  <a:schemeClr val="dk1"/>
                </a:solidFill>
                <a:latin typeface="Century Gothic"/>
                <a:ea typeface="Century Gothic"/>
                <a:cs typeface="Century Gothic"/>
                <a:sym typeface="Century Gothic"/>
              </a:rPr>
              <a:t> </a:t>
            </a:r>
            <a:endParaRPr sz="13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701" name="Google Shape;701;p82"/>
          <p:cNvPicPr preferRelativeResize="0"/>
          <p:nvPr/>
        </p:nvPicPr>
        <p:blipFill>
          <a:blip r:embed="rId4">
            <a:alphaModFix/>
          </a:blip>
          <a:stretch>
            <a:fillRect/>
          </a:stretch>
        </p:blipFill>
        <p:spPr>
          <a:xfrm>
            <a:off x="2736281" y="3277297"/>
            <a:ext cx="731782" cy="818774"/>
          </a:xfrm>
          <a:prstGeom prst="rect">
            <a:avLst/>
          </a:prstGeom>
          <a:noFill/>
          <a:ln>
            <a:noFill/>
          </a:ln>
        </p:spPr>
      </p:pic>
      <p:sp>
        <p:nvSpPr>
          <p:cNvPr id="702" name="Google Shape;702;p82"/>
          <p:cNvSpPr/>
          <p:nvPr/>
        </p:nvSpPr>
        <p:spPr>
          <a:xfrm>
            <a:off x="4370119" y="3205894"/>
            <a:ext cx="3252000" cy="11166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03" name="Google Shape;703;p82"/>
          <p:cNvCxnSpPr/>
          <p:nvPr/>
        </p:nvCxnSpPr>
        <p:spPr>
          <a:xfrm>
            <a:off x="3966600" y="2898675"/>
            <a:ext cx="1710900" cy="58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3"/>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05"/>
              <a:buFont typeface="Arial"/>
              <a:buNone/>
            </a:pPr>
            <a:r>
              <a:rPr lang="en" sz="1900">
                <a:solidFill>
                  <a:srgbClr val="ED1C24"/>
                </a:solidFill>
              </a:rPr>
              <a:t>Exemples d’images synthétiques générées avec des GAN (1)</a:t>
            </a:r>
            <a:endParaRPr/>
          </a:p>
        </p:txBody>
      </p:sp>
      <p:pic>
        <p:nvPicPr>
          <p:cNvPr id="709" name="Google Shape;709;p83"/>
          <p:cNvPicPr preferRelativeResize="0"/>
          <p:nvPr/>
        </p:nvPicPr>
        <p:blipFill>
          <a:blip r:embed="rId3">
            <a:alphaModFix/>
          </a:blip>
          <a:stretch>
            <a:fillRect/>
          </a:stretch>
        </p:blipFill>
        <p:spPr>
          <a:xfrm>
            <a:off x="1143000" y="1192631"/>
            <a:ext cx="6684694" cy="2924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4"/>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05"/>
              <a:buFont typeface="Arial"/>
              <a:buNone/>
            </a:pPr>
            <a:r>
              <a:rPr lang="en" sz="1900">
                <a:solidFill>
                  <a:srgbClr val="ED1C24"/>
                </a:solidFill>
              </a:rPr>
              <a:t>Exemples d’images synthétiques générées avec des GAN (2)</a:t>
            </a:r>
            <a:endParaRPr/>
          </a:p>
        </p:txBody>
      </p:sp>
      <p:pic>
        <p:nvPicPr>
          <p:cNvPr id="715" name="Google Shape;715;p84"/>
          <p:cNvPicPr preferRelativeResize="0"/>
          <p:nvPr/>
        </p:nvPicPr>
        <p:blipFill>
          <a:blip r:embed="rId3">
            <a:alphaModFix/>
          </a:blip>
          <a:stretch>
            <a:fillRect/>
          </a:stretch>
        </p:blipFill>
        <p:spPr>
          <a:xfrm>
            <a:off x="2286000" y="1125694"/>
            <a:ext cx="4529419" cy="33829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Encodage de fréquence</a:t>
            </a:r>
            <a:endParaRPr/>
          </a:p>
        </p:txBody>
      </p:sp>
      <p:sp>
        <p:nvSpPr>
          <p:cNvPr id="124" name="Google Shape;124;p22"/>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25" name="Google Shape;125;p22"/>
          <p:cNvSpPr txBox="1"/>
          <p:nvPr/>
        </p:nvSpPr>
        <p:spPr>
          <a:xfrm>
            <a:off x="1009055" y="1379637"/>
            <a:ext cx="73848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Encodage des niveaux catégoriels de caractéristiques en valeurs comprises entre 0 et 1 en fonction de leur fréquence relative</a:t>
            </a:r>
            <a:endParaRPr sz="1500">
              <a:latin typeface="Trebuchet MS"/>
              <a:ea typeface="Trebuchet MS"/>
              <a:cs typeface="Trebuchet MS"/>
              <a:sym typeface="Trebuchet MS"/>
            </a:endParaRPr>
          </a:p>
        </p:txBody>
      </p:sp>
      <p:pic>
        <p:nvPicPr>
          <p:cNvPr id="126" name="Google Shape;126;p22"/>
          <p:cNvPicPr preferRelativeResize="0"/>
          <p:nvPr/>
        </p:nvPicPr>
        <p:blipFill rotWithShape="1">
          <a:blip r:embed="rId3">
            <a:alphaModFix/>
          </a:blip>
          <a:srcRect b="0" l="0" r="0" t="0"/>
          <a:stretch/>
        </p:blipFill>
        <p:spPr>
          <a:xfrm>
            <a:off x="1185867" y="2218212"/>
            <a:ext cx="4969886" cy="1922968"/>
          </a:xfrm>
          <a:prstGeom prst="rect">
            <a:avLst/>
          </a:prstGeom>
          <a:noFill/>
          <a:ln>
            <a:noFill/>
          </a:ln>
        </p:spPr>
      </p:pic>
      <p:sp>
        <p:nvSpPr>
          <p:cNvPr id="127" name="Google Shape;127;p22"/>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5"/>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Transfert de style neuronal</a:t>
            </a:r>
            <a:endParaRPr/>
          </a:p>
        </p:txBody>
      </p:sp>
      <p:pic>
        <p:nvPicPr>
          <p:cNvPr id="721" name="Google Shape;721;p85"/>
          <p:cNvPicPr preferRelativeResize="0"/>
          <p:nvPr/>
        </p:nvPicPr>
        <p:blipFill>
          <a:blip r:embed="rId3">
            <a:alphaModFix/>
          </a:blip>
          <a:stretch>
            <a:fillRect/>
          </a:stretch>
        </p:blipFill>
        <p:spPr>
          <a:xfrm>
            <a:off x="4229100" y="1859344"/>
            <a:ext cx="4526662" cy="2249213"/>
          </a:xfrm>
          <a:prstGeom prst="rect">
            <a:avLst/>
          </a:prstGeom>
          <a:noFill/>
          <a:ln>
            <a:noFill/>
          </a:ln>
        </p:spPr>
      </p:pic>
      <p:sp>
        <p:nvSpPr>
          <p:cNvPr id="722" name="Google Shape;722;p85"/>
          <p:cNvSpPr txBox="1"/>
          <p:nvPr/>
        </p:nvSpPr>
        <p:spPr>
          <a:xfrm>
            <a:off x="385481" y="1457681"/>
            <a:ext cx="3529500" cy="2940000"/>
          </a:xfrm>
          <a:prstGeom prst="rect">
            <a:avLst/>
          </a:prstGeom>
          <a:noFill/>
          <a:ln>
            <a:noFill/>
          </a:ln>
        </p:spPr>
        <p:txBody>
          <a:bodyPr anchorCtr="0" anchor="t" bIns="68575" lIns="68575" spcFirstLastPara="1" rIns="68575" wrap="square" tIns="68575">
            <a:spAutoFit/>
          </a:bodyPr>
          <a:lstStyle/>
          <a:p>
            <a:pPr indent="-254000" lvl="0" marL="342900" rtl="0" algn="l">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Un réseau de neurones extrait les éléments de style d’une image de référence et les applique à l’image à modifier. </a:t>
            </a:r>
            <a:endParaRPr sz="1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34290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34290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54000" lvl="0" marL="342900" rtl="0" algn="l">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Cela permet de générer plusieurs versions de l’image de départ en utilisant différentes images de style.</a:t>
            </a:r>
            <a:endParaRPr sz="1400">
              <a:solidFill>
                <a:schemeClr val="dk1"/>
              </a:solidFill>
              <a:latin typeface="Century Gothic"/>
              <a:ea typeface="Century Gothic"/>
              <a:cs typeface="Century Gothic"/>
              <a:sym typeface="Century Gothic"/>
            </a:endParaRPr>
          </a:p>
        </p:txBody>
      </p:sp>
      <p:pic>
        <p:nvPicPr>
          <p:cNvPr id="723" name="Google Shape;723;p85"/>
          <p:cNvPicPr preferRelativeResize="0"/>
          <p:nvPr/>
        </p:nvPicPr>
        <p:blipFill>
          <a:blip r:embed="rId4">
            <a:alphaModFix/>
          </a:blip>
          <a:stretch>
            <a:fillRect/>
          </a:stretch>
        </p:blipFill>
        <p:spPr>
          <a:xfrm>
            <a:off x="2200144" y="2468272"/>
            <a:ext cx="731782" cy="818774"/>
          </a:xfrm>
          <a:prstGeom prst="rect">
            <a:avLst/>
          </a:prstGeom>
          <a:noFill/>
          <a:ln>
            <a:noFill/>
          </a:ln>
        </p:spPr>
      </p:pic>
      <p:sp>
        <p:nvSpPr>
          <p:cNvPr id="724" name="Google Shape;724;p85"/>
          <p:cNvSpPr/>
          <p:nvPr/>
        </p:nvSpPr>
        <p:spPr>
          <a:xfrm>
            <a:off x="3912919" y="3034444"/>
            <a:ext cx="3252000" cy="1116600"/>
          </a:xfrm>
          <a:prstGeom prst="ellipse">
            <a:avLst/>
          </a:prstGeom>
          <a:noFill/>
          <a:ln cap="flat" cmpd="sng" w="19050">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6"/>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05"/>
              <a:buFont typeface="Arial"/>
              <a:buNone/>
            </a:pPr>
            <a:r>
              <a:rPr lang="en" sz="1900">
                <a:solidFill>
                  <a:srgbClr val="ED1C24"/>
                </a:solidFill>
              </a:rPr>
              <a:t>Exemples d’images synthétiques générées par transfert de style neuronal (1)</a:t>
            </a:r>
            <a:endParaRPr/>
          </a:p>
        </p:txBody>
      </p:sp>
      <p:pic>
        <p:nvPicPr>
          <p:cNvPr id="730" name="Google Shape;730;p86"/>
          <p:cNvPicPr preferRelativeResize="0"/>
          <p:nvPr/>
        </p:nvPicPr>
        <p:blipFill>
          <a:blip r:embed="rId3">
            <a:alphaModFix/>
          </a:blip>
          <a:stretch>
            <a:fillRect/>
          </a:stretch>
        </p:blipFill>
        <p:spPr>
          <a:xfrm>
            <a:off x="1503713" y="1353900"/>
            <a:ext cx="7015163" cy="1885950"/>
          </a:xfrm>
          <a:prstGeom prst="rect">
            <a:avLst/>
          </a:prstGeom>
          <a:noFill/>
          <a:ln>
            <a:noFill/>
          </a:ln>
        </p:spPr>
      </p:pic>
      <p:sp>
        <p:nvSpPr>
          <p:cNvPr id="731" name="Google Shape;731;p86"/>
          <p:cNvSpPr txBox="1"/>
          <p:nvPr/>
        </p:nvSpPr>
        <p:spPr>
          <a:xfrm>
            <a:off x="727219" y="1686281"/>
            <a:ext cx="786900" cy="477300"/>
          </a:xfrm>
          <a:prstGeom prst="rect">
            <a:avLst/>
          </a:prstGeom>
          <a:solidFill>
            <a:srgbClr val="FFFF00"/>
          </a:solidFill>
          <a:ln cap="flat" cmpd="sng" w="19050">
            <a:solidFill>
              <a:srgbClr val="ED1C24"/>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Image</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1100">
                <a:latin typeface="Century Gothic"/>
                <a:ea typeface="Century Gothic"/>
                <a:cs typeface="Century Gothic"/>
                <a:sym typeface="Century Gothic"/>
              </a:rPr>
              <a:t>originale</a:t>
            </a:r>
            <a:endParaRPr b="1" sz="1100">
              <a:latin typeface="Century Gothic"/>
              <a:ea typeface="Century Gothic"/>
              <a:cs typeface="Century Gothic"/>
              <a:sym typeface="Century Gothic"/>
            </a:endParaRPr>
          </a:p>
        </p:txBody>
      </p:sp>
      <p:sp>
        <p:nvSpPr>
          <p:cNvPr id="732" name="Google Shape;732;p86"/>
          <p:cNvSpPr/>
          <p:nvPr/>
        </p:nvSpPr>
        <p:spPr>
          <a:xfrm>
            <a:off x="666356" y="1380863"/>
            <a:ext cx="1832700" cy="968400"/>
          </a:xfrm>
          <a:prstGeom prst="rect">
            <a:avLst/>
          </a:prstGeom>
          <a:noFill/>
          <a:ln cap="flat" cmpd="sng" w="28575">
            <a:solidFill>
              <a:srgbClr val="FF0000"/>
            </a:solidFill>
            <a:prstDash val="lg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87"/>
          <p:cNvPicPr preferRelativeResize="0"/>
          <p:nvPr/>
        </p:nvPicPr>
        <p:blipFill>
          <a:blip r:embed="rId3">
            <a:alphaModFix/>
          </a:blip>
          <a:stretch>
            <a:fillRect/>
          </a:stretch>
        </p:blipFill>
        <p:spPr>
          <a:xfrm>
            <a:off x="397275" y="1465013"/>
            <a:ext cx="5046825" cy="3079144"/>
          </a:xfrm>
          <a:prstGeom prst="rect">
            <a:avLst/>
          </a:prstGeom>
          <a:noFill/>
          <a:ln>
            <a:noFill/>
          </a:ln>
        </p:spPr>
      </p:pic>
      <p:sp>
        <p:nvSpPr>
          <p:cNvPr id="738" name="Google Shape;738;p87"/>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0">
                <a:solidFill>
                  <a:srgbClr val="ED1C24"/>
                </a:solidFill>
              </a:rPr>
              <a:t>Exemples d’images synthétiques générées par transfert de style neuronal (2)</a:t>
            </a:r>
            <a:endParaRPr/>
          </a:p>
        </p:txBody>
      </p:sp>
      <p:pic>
        <p:nvPicPr>
          <p:cNvPr id="739" name="Google Shape;739;p87"/>
          <p:cNvPicPr preferRelativeResize="0"/>
          <p:nvPr/>
        </p:nvPicPr>
        <p:blipFill>
          <a:blip r:embed="rId4">
            <a:alphaModFix/>
          </a:blip>
          <a:stretch>
            <a:fillRect/>
          </a:stretch>
        </p:blipFill>
        <p:spPr>
          <a:xfrm>
            <a:off x="5829207" y="2312091"/>
            <a:ext cx="3159338" cy="138498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8"/>
          <p:cNvSpPr txBox="1"/>
          <p:nvPr>
            <p:ph type="title"/>
          </p:nvPr>
        </p:nvSpPr>
        <p:spPr>
          <a:xfrm>
            <a:off x="311700" y="445025"/>
            <a:ext cx="246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Dernière génération: les modèles de diffusion </a:t>
            </a:r>
            <a:endParaRPr/>
          </a:p>
        </p:txBody>
      </p:sp>
      <p:pic>
        <p:nvPicPr>
          <p:cNvPr id="745" name="Google Shape;745;p88"/>
          <p:cNvPicPr preferRelativeResize="0"/>
          <p:nvPr/>
        </p:nvPicPr>
        <p:blipFill>
          <a:blip r:embed="rId3">
            <a:alphaModFix/>
          </a:blip>
          <a:stretch>
            <a:fillRect/>
          </a:stretch>
        </p:blipFill>
        <p:spPr>
          <a:xfrm>
            <a:off x="2914125" y="125012"/>
            <a:ext cx="6086776" cy="48934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89"/>
          <p:cNvPicPr preferRelativeResize="0"/>
          <p:nvPr/>
        </p:nvPicPr>
        <p:blipFill>
          <a:blip r:embed="rId3">
            <a:alphaModFix/>
          </a:blip>
          <a:stretch>
            <a:fillRect/>
          </a:stretch>
        </p:blipFill>
        <p:spPr>
          <a:xfrm>
            <a:off x="1381675" y="-140201"/>
            <a:ext cx="6625599" cy="5283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90"/>
          <p:cNvPicPr preferRelativeResize="0"/>
          <p:nvPr/>
        </p:nvPicPr>
        <p:blipFill>
          <a:blip r:embed="rId3">
            <a:alphaModFix/>
          </a:blip>
          <a:stretch>
            <a:fillRect/>
          </a:stretch>
        </p:blipFill>
        <p:spPr>
          <a:xfrm>
            <a:off x="1171225" y="152400"/>
            <a:ext cx="6612892" cy="483870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1"/>
          <p:cNvSpPr txBox="1"/>
          <p:nvPr>
            <p:ph type="title"/>
          </p:nvPr>
        </p:nvSpPr>
        <p:spPr>
          <a:xfrm>
            <a:off x="296525" y="187075"/>
            <a:ext cx="717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Nouvelle tendance: données de texte générées pour les LLMs</a:t>
            </a:r>
            <a:endParaRPr/>
          </a:p>
        </p:txBody>
      </p:sp>
      <p:pic>
        <p:nvPicPr>
          <p:cNvPr id="761" name="Google Shape;761;p91"/>
          <p:cNvPicPr preferRelativeResize="0"/>
          <p:nvPr/>
        </p:nvPicPr>
        <p:blipFill>
          <a:blip r:embed="rId3">
            <a:alphaModFix/>
          </a:blip>
          <a:stretch>
            <a:fillRect/>
          </a:stretch>
        </p:blipFill>
        <p:spPr>
          <a:xfrm>
            <a:off x="3564700" y="1017725"/>
            <a:ext cx="5579300" cy="3820975"/>
          </a:xfrm>
          <a:prstGeom prst="rect">
            <a:avLst/>
          </a:prstGeom>
          <a:noFill/>
          <a:ln>
            <a:noFill/>
          </a:ln>
        </p:spPr>
      </p:pic>
      <p:pic>
        <p:nvPicPr>
          <p:cNvPr id="762" name="Google Shape;762;p91"/>
          <p:cNvPicPr preferRelativeResize="0"/>
          <p:nvPr/>
        </p:nvPicPr>
        <p:blipFill>
          <a:blip r:embed="rId4">
            <a:alphaModFix/>
          </a:blip>
          <a:stretch>
            <a:fillRect/>
          </a:stretch>
        </p:blipFill>
        <p:spPr>
          <a:xfrm>
            <a:off x="142850" y="1238150"/>
            <a:ext cx="3558400" cy="1095375"/>
          </a:xfrm>
          <a:prstGeom prst="rect">
            <a:avLst/>
          </a:prstGeom>
          <a:noFill/>
          <a:ln>
            <a:noFill/>
          </a:ln>
        </p:spPr>
      </p:pic>
      <p:sp>
        <p:nvSpPr>
          <p:cNvPr id="763" name="Google Shape;763;p91"/>
          <p:cNvSpPr txBox="1"/>
          <p:nvPr/>
        </p:nvSpPr>
        <p:spPr>
          <a:xfrm>
            <a:off x="165850" y="2495225"/>
            <a:ext cx="35124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dk2"/>
                </a:solidFill>
              </a:rPr>
              <a:t>Exemple:</a:t>
            </a:r>
            <a:r>
              <a:rPr lang="en" sz="1700">
                <a:solidFill>
                  <a:schemeClr val="dk2"/>
                </a:solidFill>
              </a:rPr>
              <a:t> Utiliser GPT4 pour générer de bon exemples pour distiller son modèle. </a:t>
            </a:r>
            <a:endParaRPr sz="1700">
              <a:solidFill>
                <a:schemeClr val="dk2"/>
              </a:solidFill>
            </a:endParaRPr>
          </a:p>
          <a:p>
            <a:pPr indent="0" lvl="0" marL="0" rtl="0" algn="l">
              <a:spcBef>
                <a:spcPts val="0"/>
              </a:spcBef>
              <a:spcAft>
                <a:spcPts val="0"/>
              </a:spcAft>
              <a:buNone/>
            </a:pPr>
            <a:r>
              <a:rPr lang="en" sz="1700" u="sng">
                <a:solidFill>
                  <a:schemeClr val="dk2"/>
                </a:solidFill>
              </a:rPr>
              <a:t>Avantages:</a:t>
            </a:r>
            <a:r>
              <a:rPr lang="en" sz="1700">
                <a:solidFill>
                  <a:schemeClr val="dk2"/>
                </a:solidFill>
              </a:rPr>
              <a:t> données propres. beaucoup de contrôle. Génération relativement peu dispendieuse.</a:t>
            </a:r>
            <a:endParaRPr sz="1700">
              <a:solidFill>
                <a:schemeClr val="dk2"/>
              </a:solidFill>
            </a:endParaRPr>
          </a:p>
          <a:p>
            <a:pPr indent="0" lvl="0" marL="0" rtl="0" algn="l">
              <a:spcBef>
                <a:spcPts val="0"/>
              </a:spcBef>
              <a:spcAft>
                <a:spcPts val="0"/>
              </a:spcAft>
              <a:buNone/>
            </a:pPr>
            <a:r>
              <a:rPr lang="en" sz="1700" u="sng">
                <a:solidFill>
                  <a:schemeClr val="dk2"/>
                </a:solidFill>
              </a:rPr>
              <a:t>Inconvénients:</a:t>
            </a:r>
            <a:r>
              <a:rPr lang="en" sz="1700">
                <a:solidFill>
                  <a:schemeClr val="dk2"/>
                </a:solidFill>
              </a:rPr>
              <a:t> Manque d'une certaine diversité. Biais/sécurité du modèle 'teacher'.</a:t>
            </a:r>
            <a:endParaRPr sz="1700">
              <a:solidFill>
                <a:schemeClr val="dk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2"/>
          <p:cNvSpPr txBox="1"/>
          <p:nvPr>
            <p:ph idx="1" type="body"/>
          </p:nvPr>
        </p:nvSpPr>
        <p:spPr>
          <a:xfrm>
            <a:off x="298544" y="965719"/>
            <a:ext cx="3874200" cy="183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800"/>
              <a:buNone/>
            </a:pPr>
            <a:r>
              <a:rPr lang="en" sz="3000"/>
              <a:t>Augmentation des données de type tabulaire</a:t>
            </a:r>
            <a:endParaRPr sz="1300">
              <a:highlight>
                <a:srgbClr val="FFFFFF"/>
              </a:highlight>
              <a:latin typeface="Arial"/>
              <a:ea typeface="Arial"/>
              <a:cs typeface="Arial"/>
              <a:sym typeface="Arial"/>
            </a:endParaRPr>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0"/>
              </a:spcAft>
              <a:buSzPts val="4100"/>
              <a:buNone/>
            </a:pPr>
            <a:r>
              <a:t/>
            </a:r>
            <a:endParaRPr sz="3400"/>
          </a:p>
          <a:p>
            <a:pPr indent="0" lvl="0" marL="0" rtl="0" algn="l">
              <a:lnSpc>
                <a:spcPct val="100000"/>
              </a:lnSpc>
              <a:spcBef>
                <a:spcPts val="1200"/>
              </a:spcBef>
              <a:spcAft>
                <a:spcPts val="1200"/>
              </a:spcAft>
              <a:buSzPts val="4100"/>
              <a:buNone/>
            </a:pPr>
            <a:r>
              <a:t/>
            </a:r>
            <a:endParaRPr/>
          </a:p>
        </p:txBody>
      </p:sp>
      <p:sp>
        <p:nvSpPr>
          <p:cNvPr id="769" name="Google Shape;769;p92"/>
          <p:cNvSpPr txBox="1"/>
          <p:nvPr/>
        </p:nvSpPr>
        <p:spPr>
          <a:xfrm>
            <a:off x="968081" y="4823963"/>
            <a:ext cx="79653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800">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3"/>
          <p:cNvSpPr txBox="1"/>
          <p:nvPr>
            <p:ph idx="1" type="body"/>
          </p:nvPr>
        </p:nvSpPr>
        <p:spPr>
          <a:xfrm>
            <a:off x="392906" y="1162823"/>
            <a:ext cx="8357100" cy="2339100"/>
          </a:xfrm>
          <a:prstGeom prst="rect">
            <a:avLst/>
          </a:prstGeom>
        </p:spPr>
        <p:txBody>
          <a:bodyPr anchorCtr="0" anchor="t" bIns="0" lIns="0" spcFirstLastPara="1" rIns="0" wrap="square" tIns="0">
            <a:noAutofit/>
          </a:bodyPr>
          <a:lstStyle/>
          <a:p>
            <a:pPr indent="-247650" lvl="0" marL="342900" rtl="0" algn="l">
              <a:spcBef>
                <a:spcPts val="500"/>
              </a:spcBef>
              <a:spcAft>
                <a:spcPts val="0"/>
              </a:spcAft>
              <a:buSzPts val="1300"/>
              <a:buChar char="●"/>
            </a:pPr>
            <a:r>
              <a:rPr lang="en" sz="1700"/>
              <a:t>Chaque entrée d’une table est un point dans un espace en D dimensions</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0" lvl="0" marL="342900" rtl="0" algn="l">
              <a:spcBef>
                <a:spcPts val="1200"/>
              </a:spcBef>
              <a:spcAft>
                <a:spcPts val="0"/>
              </a:spcAft>
              <a:buNone/>
            </a:pPr>
            <a:r>
              <a:t/>
            </a:r>
            <a:endParaRPr sz="1700"/>
          </a:p>
          <a:p>
            <a:pPr indent="-247650" lvl="0" marL="342900" rtl="0" algn="l">
              <a:spcBef>
                <a:spcPts val="1200"/>
              </a:spcBef>
              <a:spcAft>
                <a:spcPts val="0"/>
              </a:spcAft>
              <a:buSzPts val="1300"/>
              <a:buChar char="●"/>
            </a:pPr>
            <a:r>
              <a:rPr lang="en" sz="1700"/>
              <a:t>Il faut générer de nouveaux points tout en respectant les frontières en D dimensions de la table.</a:t>
            </a:r>
            <a:endParaRPr sz="1700"/>
          </a:p>
        </p:txBody>
      </p:sp>
      <p:pic>
        <p:nvPicPr>
          <p:cNvPr id="775" name="Google Shape;775;p93"/>
          <p:cNvPicPr preferRelativeResize="0"/>
          <p:nvPr/>
        </p:nvPicPr>
        <p:blipFill>
          <a:blip r:embed="rId3">
            <a:alphaModFix/>
          </a:blip>
          <a:stretch>
            <a:fillRect/>
          </a:stretch>
        </p:blipFill>
        <p:spPr>
          <a:xfrm>
            <a:off x="3050250" y="1699303"/>
            <a:ext cx="3425814" cy="1402566"/>
          </a:xfrm>
          <a:prstGeom prst="rect">
            <a:avLst/>
          </a:prstGeom>
          <a:noFill/>
          <a:ln>
            <a:noFill/>
          </a:ln>
        </p:spPr>
      </p:pic>
      <p:sp>
        <p:nvSpPr>
          <p:cNvPr id="776" name="Google Shape;776;p93"/>
          <p:cNvSpPr/>
          <p:nvPr/>
        </p:nvSpPr>
        <p:spPr>
          <a:xfrm rot="5400000">
            <a:off x="4840013" y="1728900"/>
            <a:ext cx="244500" cy="3027600"/>
          </a:xfrm>
          <a:prstGeom prst="rightBrace">
            <a:avLst>
              <a:gd fmla="val 50000" name="adj1"/>
              <a:gd fmla="val 49662"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7" name="Google Shape;777;p93"/>
          <p:cNvSpPr txBox="1"/>
          <p:nvPr/>
        </p:nvSpPr>
        <p:spPr>
          <a:xfrm>
            <a:off x="4442851" y="3315881"/>
            <a:ext cx="1014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Espace 6-D</a:t>
            </a:r>
            <a:endParaRPr sz="1100">
              <a:latin typeface="Century Gothic"/>
              <a:ea typeface="Century Gothic"/>
              <a:cs typeface="Century Gothic"/>
              <a:sym typeface="Century Gothic"/>
            </a:endParaRPr>
          </a:p>
        </p:txBody>
      </p:sp>
      <p:sp>
        <p:nvSpPr>
          <p:cNvPr id="778" name="Google Shape;778;p93"/>
          <p:cNvSpPr/>
          <p:nvPr/>
        </p:nvSpPr>
        <p:spPr>
          <a:xfrm rot="10800000">
            <a:off x="2782650" y="1900388"/>
            <a:ext cx="244500" cy="1197300"/>
          </a:xfrm>
          <a:prstGeom prst="rightBrace">
            <a:avLst>
              <a:gd fmla="val 50000" name="adj1"/>
              <a:gd fmla="val 48722"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9" name="Google Shape;779;p93"/>
          <p:cNvSpPr txBox="1"/>
          <p:nvPr/>
        </p:nvSpPr>
        <p:spPr>
          <a:xfrm>
            <a:off x="1998573" y="2344325"/>
            <a:ext cx="7728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latin typeface="Century Gothic"/>
                <a:ea typeface="Century Gothic"/>
                <a:cs typeface="Century Gothic"/>
                <a:sym typeface="Century Gothic"/>
              </a:rPr>
              <a:t>Entrées</a:t>
            </a:r>
            <a:endParaRPr sz="1100">
              <a:latin typeface="Century Gothic"/>
              <a:ea typeface="Century Gothic"/>
              <a:cs typeface="Century Gothic"/>
              <a:sym typeface="Century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4"/>
          <p:cNvSpPr txBox="1"/>
          <p:nvPr>
            <p:ph idx="1" type="body"/>
          </p:nvPr>
        </p:nvSpPr>
        <p:spPr>
          <a:xfrm>
            <a:off x="392906" y="705619"/>
            <a:ext cx="7481400" cy="3410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b="1" lang="en"/>
              <a:t>Méthodes classiques</a:t>
            </a:r>
            <a:endParaRPr b="1"/>
          </a:p>
          <a:p>
            <a:pPr indent="-254000" lvl="0" marL="685800" marR="0" rtl="0" algn="l">
              <a:lnSpc>
                <a:spcPct val="90000"/>
              </a:lnSpc>
              <a:spcBef>
                <a:spcPts val="1200"/>
              </a:spcBef>
              <a:spcAft>
                <a:spcPts val="0"/>
              </a:spcAft>
              <a:buSzPts val="1400"/>
              <a:buChar char="●"/>
            </a:pPr>
            <a:r>
              <a:rPr b="1" lang="en" sz="1400">
                <a:solidFill>
                  <a:srgbClr val="FF0000"/>
                </a:solidFill>
              </a:rPr>
              <a:t>SMOTE</a:t>
            </a:r>
            <a:r>
              <a:rPr lang="en" sz="1400"/>
              <a:t> génère de nouveaux éléments de la classe défavorisée en générant des points dans le voisinage de points existants.</a:t>
            </a:r>
            <a:endParaRPr sz="1400"/>
          </a:p>
          <a:p>
            <a:pPr indent="0" lvl="0" marL="1028700" marR="0" rtl="0" algn="l">
              <a:lnSpc>
                <a:spcPct val="90000"/>
              </a:lnSpc>
              <a:spcBef>
                <a:spcPts val="500"/>
              </a:spcBef>
              <a:spcAft>
                <a:spcPts val="0"/>
              </a:spcAft>
              <a:buNone/>
            </a:pPr>
            <a:r>
              <a:t/>
            </a:r>
            <a:endParaRPr sz="1400"/>
          </a:p>
          <a:p>
            <a:pPr indent="0" lvl="0" marL="1028700" marR="0" rtl="0" algn="l">
              <a:lnSpc>
                <a:spcPct val="90000"/>
              </a:lnSpc>
              <a:spcBef>
                <a:spcPts val="500"/>
              </a:spcBef>
              <a:spcAft>
                <a:spcPts val="0"/>
              </a:spcAft>
              <a:buNone/>
            </a:pPr>
            <a:r>
              <a:t/>
            </a:r>
            <a:endParaRPr sz="1400"/>
          </a:p>
          <a:p>
            <a:pPr indent="0" lvl="0" marL="1028700" marR="0" rtl="0" algn="l">
              <a:lnSpc>
                <a:spcPct val="90000"/>
              </a:lnSpc>
              <a:spcBef>
                <a:spcPts val="500"/>
              </a:spcBef>
              <a:spcAft>
                <a:spcPts val="0"/>
              </a:spcAft>
              <a:buNone/>
            </a:pPr>
            <a:r>
              <a:t/>
            </a:r>
            <a:endParaRPr sz="1400"/>
          </a:p>
          <a:p>
            <a:pPr indent="0" lvl="0" marL="1028700" marR="0" rtl="0" algn="l">
              <a:lnSpc>
                <a:spcPct val="90000"/>
              </a:lnSpc>
              <a:spcBef>
                <a:spcPts val="500"/>
              </a:spcBef>
              <a:spcAft>
                <a:spcPts val="0"/>
              </a:spcAft>
              <a:buNone/>
            </a:pPr>
            <a:r>
              <a:t/>
            </a:r>
            <a:endParaRPr sz="1400"/>
          </a:p>
          <a:p>
            <a:pPr indent="0" lvl="0" marL="1028700" marR="0" rtl="0" algn="l">
              <a:lnSpc>
                <a:spcPct val="90000"/>
              </a:lnSpc>
              <a:spcBef>
                <a:spcPts val="500"/>
              </a:spcBef>
              <a:spcAft>
                <a:spcPts val="0"/>
              </a:spcAft>
              <a:buNone/>
            </a:pPr>
            <a:r>
              <a:t/>
            </a:r>
            <a:endParaRPr sz="1400"/>
          </a:p>
          <a:p>
            <a:pPr indent="0" lvl="0" marL="1028700" marR="0" rtl="0" algn="l">
              <a:lnSpc>
                <a:spcPct val="90000"/>
              </a:lnSpc>
              <a:spcBef>
                <a:spcPts val="500"/>
              </a:spcBef>
              <a:spcAft>
                <a:spcPts val="0"/>
              </a:spcAft>
              <a:buNone/>
            </a:pPr>
            <a:r>
              <a:t/>
            </a:r>
            <a:endParaRPr sz="1400"/>
          </a:p>
          <a:p>
            <a:pPr indent="-254000" lvl="0" marL="685800" marR="0" rtl="0" algn="l">
              <a:lnSpc>
                <a:spcPct val="90000"/>
              </a:lnSpc>
              <a:spcBef>
                <a:spcPts val="500"/>
              </a:spcBef>
              <a:spcAft>
                <a:spcPts val="0"/>
              </a:spcAft>
              <a:buSzPts val="1400"/>
              <a:buChar char="●"/>
            </a:pPr>
            <a:r>
              <a:rPr b="1" lang="en" sz="1400">
                <a:solidFill>
                  <a:srgbClr val="ED1C24"/>
                </a:solidFill>
              </a:rPr>
              <a:t>ADASYN</a:t>
            </a:r>
            <a:r>
              <a:rPr lang="en" sz="1400"/>
              <a:t> modifie aléatoirement les positions des nouveaux points de SMOTE.</a:t>
            </a:r>
            <a:endParaRPr sz="1400"/>
          </a:p>
          <a:p>
            <a:pPr indent="0" lvl="0" marL="0" marR="0" rtl="0" algn="l">
              <a:lnSpc>
                <a:spcPct val="90000"/>
              </a:lnSpc>
              <a:spcBef>
                <a:spcPts val="500"/>
              </a:spcBef>
              <a:spcAft>
                <a:spcPts val="0"/>
              </a:spcAft>
              <a:buNone/>
            </a:pPr>
            <a:r>
              <a:t/>
            </a:r>
            <a:endParaRPr sz="1400"/>
          </a:p>
          <a:p>
            <a:pPr indent="0" lvl="0" marL="0" rtl="0" algn="l">
              <a:spcBef>
                <a:spcPts val="500"/>
              </a:spcBef>
              <a:spcAft>
                <a:spcPts val="0"/>
              </a:spcAft>
              <a:buNone/>
            </a:pPr>
            <a:r>
              <a:rPr b="1" lang="en"/>
              <a:t>Méthodes basées sur des réseaux de neurones</a:t>
            </a:r>
            <a:endParaRPr b="1"/>
          </a:p>
          <a:p>
            <a:pPr indent="-254000" lvl="0" marL="685800" marR="0" rtl="0" algn="l">
              <a:lnSpc>
                <a:spcPct val="90000"/>
              </a:lnSpc>
              <a:spcBef>
                <a:spcPts val="1200"/>
              </a:spcBef>
              <a:spcAft>
                <a:spcPts val="0"/>
              </a:spcAft>
              <a:buSzPts val="1400"/>
              <a:buChar char="●"/>
            </a:pPr>
            <a:r>
              <a:rPr b="1" lang="en" sz="1400">
                <a:solidFill>
                  <a:srgbClr val="ED1C24"/>
                </a:solidFill>
              </a:rPr>
              <a:t>Tabular GAN</a:t>
            </a:r>
            <a:r>
              <a:rPr lang="en" sz="1400"/>
              <a:t> utilise des GAN pour générer des valeurs synthétiques "respectant" des contraintes sur les plages de valeurs des tables.</a:t>
            </a:r>
            <a:endParaRPr sz="1700"/>
          </a:p>
        </p:txBody>
      </p:sp>
      <p:pic>
        <p:nvPicPr>
          <p:cNvPr id="785" name="Google Shape;785;p94"/>
          <p:cNvPicPr preferRelativeResize="0"/>
          <p:nvPr/>
        </p:nvPicPr>
        <p:blipFill>
          <a:blip r:embed="rId3">
            <a:alphaModFix/>
          </a:blip>
          <a:stretch>
            <a:fillRect/>
          </a:stretch>
        </p:blipFill>
        <p:spPr>
          <a:xfrm>
            <a:off x="2906831" y="1580719"/>
            <a:ext cx="3600546" cy="1116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Regroupement (Binning)</a:t>
            </a:r>
            <a:endParaRPr/>
          </a:p>
        </p:txBody>
      </p:sp>
      <p:sp>
        <p:nvSpPr>
          <p:cNvPr id="133" name="Google Shape;133;p23"/>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34" name="Google Shape;134;p23"/>
          <p:cNvSpPr txBox="1"/>
          <p:nvPr/>
        </p:nvSpPr>
        <p:spPr>
          <a:xfrm>
            <a:off x="1009049" y="1379625"/>
            <a:ext cx="70854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Le regroupement peut être appliqué à la fois aux données catégoriques et numériques :</a:t>
            </a:r>
            <a:endParaRPr sz="1500">
              <a:latin typeface="Trebuchet MS"/>
              <a:ea typeface="Trebuchet MS"/>
              <a:cs typeface="Trebuchet MS"/>
              <a:sym typeface="Trebuchet MS"/>
            </a:endParaRPr>
          </a:p>
        </p:txBody>
      </p:sp>
      <p:sp>
        <p:nvSpPr>
          <p:cNvPr id="135" name="Google Shape;135;p23"/>
          <p:cNvSpPr txBox="1"/>
          <p:nvPr/>
        </p:nvSpPr>
        <p:spPr>
          <a:xfrm>
            <a:off x="696516" y="285437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36" name="Google Shape;136;p23"/>
          <p:cNvSpPr txBox="1"/>
          <p:nvPr/>
        </p:nvSpPr>
        <p:spPr>
          <a:xfrm>
            <a:off x="1009055" y="2899916"/>
            <a:ext cx="848100" cy="239100"/>
          </a:xfrm>
          <a:prstGeom prst="rect">
            <a:avLst/>
          </a:prstGeom>
          <a:noFill/>
          <a:ln>
            <a:noFill/>
          </a:ln>
        </p:spPr>
        <p:txBody>
          <a:bodyPr anchorCtr="0" anchor="t" bIns="0" lIns="0" spcFirstLastPara="1" rIns="0" wrap="square" tIns="8175">
            <a:noAutofit/>
          </a:bodyPr>
          <a:lstStyle/>
          <a:p>
            <a:pPr indent="0" lvl="0" marL="12700" marR="0" rtl="0" algn="l">
              <a:lnSpc>
                <a:spcPct val="100000"/>
              </a:lnSpc>
              <a:spcBef>
                <a:spcPts val="0"/>
              </a:spcBef>
              <a:spcAft>
                <a:spcPts val="0"/>
              </a:spcAft>
              <a:buNone/>
            </a:pPr>
            <a:r>
              <a:rPr lang="en" sz="1500">
                <a:latin typeface="Trebuchet MS"/>
                <a:ea typeface="Trebuchet MS"/>
                <a:cs typeface="Trebuchet MS"/>
                <a:sym typeface="Trebuchet MS"/>
              </a:rPr>
              <a:t>Exemple</a:t>
            </a:r>
            <a:endParaRPr sz="1500">
              <a:latin typeface="Trebuchet MS"/>
              <a:ea typeface="Trebuchet MS"/>
              <a:cs typeface="Trebuchet MS"/>
              <a:sym typeface="Trebuchet MS"/>
            </a:endParaRPr>
          </a:p>
        </p:txBody>
      </p:sp>
      <p:grpSp>
        <p:nvGrpSpPr>
          <p:cNvPr id="137" name="Google Shape;137;p23"/>
          <p:cNvGrpSpPr/>
          <p:nvPr/>
        </p:nvGrpSpPr>
        <p:grpSpPr>
          <a:xfrm>
            <a:off x="2543276" y="1683606"/>
            <a:ext cx="3974685" cy="3280550"/>
            <a:chOff x="2600572" y="3155900"/>
            <a:chExt cx="7537806" cy="6221411"/>
          </a:xfrm>
        </p:grpSpPr>
        <p:pic>
          <p:nvPicPr>
            <p:cNvPr id="138" name="Google Shape;138;p23"/>
            <p:cNvPicPr preferRelativeResize="0"/>
            <p:nvPr/>
          </p:nvPicPr>
          <p:blipFill rotWithShape="1">
            <a:blip r:embed="rId3">
              <a:alphaModFix/>
            </a:blip>
            <a:srcRect b="0" l="0" r="0" t="0"/>
            <a:stretch/>
          </p:blipFill>
          <p:spPr>
            <a:xfrm>
              <a:off x="2600572" y="3155900"/>
              <a:ext cx="7537806" cy="2705098"/>
            </a:xfrm>
            <a:prstGeom prst="rect">
              <a:avLst/>
            </a:prstGeom>
            <a:noFill/>
            <a:ln>
              <a:noFill/>
            </a:ln>
          </p:spPr>
        </p:pic>
        <p:pic>
          <p:nvPicPr>
            <p:cNvPr id="139" name="Google Shape;139;p23"/>
            <p:cNvPicPr preferRelativeResize="0"/>
            <p:nvPr/>
          </p:nvPicPr>
          <p:blipFill rotWithShape="1">
            <a:blip r:embed="rId4">
              <a:alphaModFix/>
            </a:blip>
            <a:srcRect b="0" l="0" r="0" t="0"/>
            <a:stretch/>
          </p:blipFill>
          <p:spPr>
            <a:xfrm>
              <a:off x="2839088" y="5895822"/>
              <a:ext cx="7060777" cy="3481490"/>
            </a:xfrm>
            <a:prstGeom prst="rect">
              <a:avLst/>
            </a:prstGeom>
            <a:noFill/>
            <a:ln>
              <a:noFill/>
            </a:ln>
          </p:spPr>
        </p:pic>
      </p:grpSp>
      <p:sp>
        <p:nvSpPr>
          <p:cNvPr id="140" name="Google Shape;140;p23"/>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5"/>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SMOTE</a:t>
            </a:r>
            <a:endParaRPr/>
          </a:p>
        </p:txBody>
      </p:sp>
      <p:sp>
        <p:nvSpPr>
          <p:cNvPr id="791" name="Google Shape;791;p95"/>
          <p:cNvSpPr txBox="1"/>
          <p:nvPr>
            <p:ph idx="1" type="body"/>
          </p:nvPr>
        </p:nvSpPr>
        <p:spPr>
          <a:xfrm>
            <a:off x="392906" y="1962923"/>
            <a:ext cx="8357100" cy="2339100"/>
          </a:xfrm>
          <a:prstGeom prst="rect">
            <a:avLst/>
          </a:prstGeom>
        </p:spPr>
        <p:txBody>
          <a:bodyPr anchorCtr="0" anchor="t" bIns="0" lIns="0" spcFirstLastPara="1" rIns="0" wrap="square" tIns="0">
            <a:noAutofit/>
          </a:bodyPr>
          <a:lstStyle/>
          <a:p>
            <a:pPr indent="0" lvl="0" marL="0" rtl="0" algn="l">
              <a:spcBef>
                <a:spcPts val="500"/>
              </a:spcBef>
              <a:spcAft>
                <a:spcPts val="1200"/>
              </a:spcAft>
              <a:buNone/>
            </a:pPr>
            <a:r>
              <a:t/>
            </a:r>
            <a:endParaRPr/>
          </a:p>
        </p:txBody>
      </p:sp>
      <p:pic>
        <p:nvPicPr>
          <p:cNvPr id="792" name="Google Shape;792;p95"/>
          <p:cNvPicPr preferRelativeResize="0"/>
          <p:nvPr/>
        </p:nvPicPr>
        <p:blipFill>
          <a:blip r:embed="rId3">
            <a:alphaModFix/>
          </a:blip>
          <a:stretch>
            <a:fillRect/>
          </a:stretch>
        </p:blipFill>
        <p:spPr>
          <a:xfrm>
            <a:off x="49950" y="1457906"/>
            <a:ext cx="4522050" cy="3097669"/>
          </a:xfrm>
          <a:prstGeom prst="rect">
            <a:avLst/>
          </a:prstGeom>
          <a:noFill/>
          <a:ln>
            <a:noFill/>
          </a:ln>
        </p:spPr>
      </p:pic>
      <p:pic>
        <p:nvPicPr>
          <p:cNvPr id="793" name="Google Shape;793;p95"/>
          <p:cNvPicPr preferRelativeResize="0"/>
          <p:nvPr/>
        </p:nvPicPr>
        <p:blipFill>
          <a:blip r:embed="rId4">
            <a:alphaModFix/>
          </a:blip>
          <a:stretch>
            <a:fillRect/>
          </a:stretch>
        </p:blipFill>
        <p:spPr>
          <a:xfrm>
            <a:off x="4166975" y="1843177"/>
            <a:ext cx="4939101" cy="2458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6"/>
          <p:cNvSpPr txBox="1"/>
          <p:nvPr>
            <p:ph idx="1" type="body"/>
          </p:nvPr>
        </p:nvSpPr>
        <p:spPr>
          <a:xfrm>
            <a:off x="298544" y="965719"/>
            <a:ext cx="3874200" cy="1838100"/>
          </a:xfrm>
          <a:prstGeom prst="rect">
            <a:avLst/>
          </a:prstGeom>
        </p:spPr>
        <p:txBody>
          <a:bodyPr anchorCtr="0" anchor="ctr" bIns="0" lIns="0" spcFirstLastPara="1" rIns="0" wrap="square" tIns="0">
            <a:noAutofit/>
          </a:bodyPr>
          <a:lstStyle/>
          <a:p>
            <a:pPr indent="0" lvl="0" marL="0" rtl="0" algn="l">
              <a:spcBef>
                <a:spcPts val="500"/>
              </a:spcBef>
              <a:spcAft>
                <a:spcPts val="1200"/>
              </a:spcAft>
              <a:buNone/>
            </a:pPr>
            <a:r>
              <a:rPr lang="en"/>
              <a:t>Règle d’or</a:t>
            </a:r>
            <a:endParaRPr/>
          </a:p>
        </p:txBody>
      </p:sp>
      <p:pic>
        <p:nvPicPr>
          <p:cNvPr id="799" name="Google Shape;799;p96"/>
          <p:cNvPicPr preferRelativeResize="0"/>
          <p:nvPr/>
        </p:nvPicPr>
        <p:blipFill>
          <a:blip r:embed="rId3">
            <a:alphaModFix/>
          </a:blip>
          <a:stretch>
            <a:fillRect/>
          </a:stretch>
        </p:blipFill>
        <p:spPr>
          <a:xfrm>
            <a:off x="3464271" y="978803"/>
            <a:ext cx="4972162" cy="3777862"/>
          </a:xfrm>
          <a:prstGeom prst="rect">
            <a:avLst/>
          </a:prstGeom>
          <a:noFill/>
          <a:ln>
            <a:noFill/>
          </a:ln>
        </p:spPr>
      </p:pic>
      <p:sp>
        <p:nvSpPr>
          <p:cNvPr id="800" name="Google Shape;800;p96"/>
          <p:cNvSpPr txBox="1"/>
          <p:nvPr/>
        </p:nvSpPr>
        <p:spPr>
          <a:xfrm>
            <a:off x="6144202" y="1207875"/>
            <a:ext cx="1999200" cy="2508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2200">
                <a:solidFill>
                  <a:schemeClr val="lt1"/>
                </a:solidFill>
                <a:latin typeface="Century Gothic"/>
                <a:ea typeface="Century Gothic"/>
                <a:cs typeface="Century Gothic"/>
                <a:sym typeface="Century Gothic"/>
              </a:rPr>
              <a:t>Rien ne vaut l’ajout de vraies données!</a:t>
            </a:r>
            <a:endParaRPr b="1" sz="2200">
              <a:solidFill>
                <a:schemeClr val="lt1"/>
              </a:solidFill>
              <a:latin typeface="Century Gothic"/>
              <a:ea typeface="Century Gothic"/>
              <a:cs typeface="Century Gothic"/>
              <a:sym typeface="Century Gothic"/>
            </a:endParaRPr>
          </a:p>
          <a:p>
            <a:pPr indent="0" lvl="0" marL="0" rtl="0" algn="ctr">
              <a:spcBef>
                <a:spcPts val="0"/>
              </a:spcBef>
              <a:spcAft>
                <a:spcPts val="0"/>
              </a:spcAft>
              <a:buNone/>
            </a:pPr>
            <a:r>
              <a:rPr b="1" lang="en" sz="2200">
                <a:solidFill>
                  <a:schemeClr val="lt1"/>
                </a:solidFill>
                <a:latin typeface="Century Gothic"/>
                <a:ea typeface="Century Gothic"/>
                <a:cs typeface="Century Gothic"/>
                <a:sym typeface="Century Gothic"/>
              </a:rPr>
              <a:t>(Mais ca coute cher!!!!)</a:t>
            </a:r>
            <a:endParaRPr b="1" sz="2200">
              <a:solidFill>
                <a:schemeClr val="lt1"/>
              </a:solidFill>
              <a:latin typeface="Century Gothic"/>
              <a:ea typeface="Century Gothic"/>
              <a:cs typeface="Century Gothic"/>
              <a:sym typeface="Century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7"/>
          <p:cNvSpPr txBox="1"/>
          <p:nvPr>
            <p:ph idx="1" type="body"/>
          </p:nvPr>
        </p:nvSpPr>
        <p:spPr>
          <a:xfrm>
            <a:off x="398059" y="1287625"/>
            <a:ext cx="5165400" cy="2451000"/>
          </a:xfrm>
          <a:prstGeom prst="rect">
            <a:avLst/>
          </a:prstGeom>
        </p:spPr>
        <p:txBody>
          <a:bodyPr anchorCtr="0" anchor="ctr" bIns="0" lIns="0" spcFirstLastPara="1" rIns="0" wrap="square" tIns="0">
            <a:noAutofit/>
          </a:bodyPr>
          <a:lstStyle/>
          <a:p>
            <a:pPr indent="0" lvl="0" marL="0" rtl="0" algn="l">
              <a:spcBef>
                <a:spcPts val="500"/>
              </a:spcBef>
              <a:spcAft>
                <a:spcPts val="0"/>
              </a:spcAft>
              <a:buClr>
                <a:schemeClr val="dk1"/>
              </a:buClr>
              <a:buSzPts val="1100"/>
              <a:buFont typeface="Arial"/>
              <a:buNone/>
            </a:pPr>
            <a:r>
              <a:rPr lang="en"/>
              <a:t>dérive des données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Une entreprise a </a:t>
            </a:r>
            <a:r>
              <a:rPr lang="en"/>
              <a:t>collecté</a:t>
            </a:r>
            <a:r>
              <a:rPr lang="en"/>
              <a:t> des données les 6 derniers mois</a:t>
            </a:r>
            <a:endParaRPr/>
          </a:p>
          <a:p>
            <a:pPr indent="-342900" lvl="0" marL="457200" rtl="0" algn="l">
              <a:spcBef>
                <a:spcPts val="0"/>
              </a:spcBef>
              <a:spcAft>
                <a:spcPts val="0"/>
              </a:spcAft>
              <a:buSzPts val="1800"/>
              <a:buChar char="●"/>
            </a:pPr>
            <a:r>
              <a:rPr lang="en"/>
              <a:t>Ce que vous décidez de faire:</a:t>
            </a:r>
            <a:endParaRPr/>
          </a:p>
          <a:p>
            <a:pPr indent="-317500" lvl="1" marL="914400" rtl="0" algn="l">
              <a:spcBef>
                <a:spcPts val="0"/>
              </a:spcBef>
              <a:spcAft>
                <a:spcPts val="0"/>
              </a:spcAft>
              <a:buSzPts val="1400"/>
              <a:buChar char="○"/>
            </a:pPr>
            <a:r>
              <a:rPr lang="en"/>
              <a:t>Prendre les 5 premiers mois pour l'entraînement et validation </a:t>
            </a:r>
            <a:endParaRPr/>
          </a:p>
          <a:p>
            <a:pPr indent="-317500" lvl="1" marL="914400" rtl="0" algn="l">
              <a:spcBef>
                <a:spcPts val="0"/>
              </a:spcBef>
              <a:spcAft>
                <a:spcPts val="0"/>
              </a:spcAft>
              <a:buSzPts val="1400"/>
              <a:buChar char="○"/>
            </a:pPr>
            <a:r>
              <a:rPr lang="en"/>
              <a:t>Prendre le dernier mois pour les données de test</a:t>
            </a:r>
            <a:br>
              <a:rPr lang="en"/>
            </a:br>
            <a:endParaRPr/>
          </a:p>
          <a:p>
            <a:pPr indent="-342900" lvl="0" marL="457200" rtl="0" algn="l">
              <a:spcBef>
                <a:spcPts val="0"/>
              </a:spcBef>
              <a:spcAft>
                <a:spcPts val="0"/>
              </a:spcAft>
              <a:buSzPts val="1800"/>
              <a:buChar char="●"/>
            </a:pPr>
            <a:r>
              <a:rPr lang="en"/>
              <a:t>Le modèle est très performant sur les ensembles d'entraînement et de validation</a:t>
            </a:r>
            <a:endParaRPr/>
          </a:p>
          <a:p>
            <a:pPr indent="-342900" lvl="0" marL="457200" rtl="0" algn="l">
              <a:spcBef>
                <a:spcPts val="0"/>
              </a:spcBef>
              <a:spcAft>
                <a:spcPts val="0"/>
              </a:spcAft>
              <a:buSzPts val="1800"/>
              <a:buChar char="●"/>
            </a:pPr>
            <a:r>
              <a:rPr lang="en"/>
              <a:t>Le modèle n'est pas performant sur l'ensemble test</a:t>
            </a:r>
            <a:endParaRPr/>
          </a:p>
          <a:p>
            <a:pPr indent="-342900" lvl="0" marL="457200" rtl="0" algn="l">
              <a:spcBef>
                <a:spcPts val="0"/>
              </a:spcBef>
              <a:spcAft>
                <a:spcPts val="0"/>
              </a:spcAft>
              <a:buSzPts val="1800"/>
              <a:buChar char="●"/>
            </a:pPr>
            <a:r>
              <a:rPr lang="en" u="sng"/>
              <a:t>Question:</a:t>
            </a:r>
            <a:r>
              <a:rPr lang="en"/>
              <a:t> Que se passe t-il????</a:t>
            </a:r>
            <a:br>
              <a:rPr lang="en"/>
            </a:br>
            <a:endParaRPr/>
          </a:p>
          <a:p>
            <a:pPr indent="-342900" lvl="0" marL="457200" rtl="0" algn="l">
              <a:spcBef>
                <a:spcPts val="0"/>
              </a:spcBef>
              <a:spcAft>
                <a:spcPts val="0"/>
              </a:spcAft>
              <a:buSzPts val="1800"/>
              <a:buChar char="●"/>
            </a:pPr>
            <a:r>
              <a:rPr lang="en" u="sng"/>
              <a:t>Réponse:</a:t>
            </a:r>
            <a:r>
              <a:rPr lang="en"/>
              <a:t>  L'ensemble de test ne provient pas de la même distribution. </a:t>
            </a:r>
            <a:endParaRPr/>
          </a:p>
        </p:txBody>
      </p:sp>
      <p:sp>
        <p:nvSpPr>
          <p:cNvPr id="811" name="Google Shape;811;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 situation commune </a:t>
            </a:r>
            <a:endParaRPr/>
          </a:p>
        </p:txBody>
      </p:sp>
      <p:sp>
        <p:nvSpPr>
          <p:cNvPr id="812" name="Google Shape;812;p98"/>
          <p:cNvSpPr txBox="1"/>
          <p:nvPr/>
        </p:nvSpPr>
        <p:spPr>
          <a:xfrm>
            <a:off x="650550" y="4642025"/>
            <a:ext cx="390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inspiré de: https://www.youtube.com/watch?v=c5ClgEhAhK0&amp;t=1s</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0" st="0"/>
                                            </p:txEl>
                                          </p:spTgt>
                                        </p:tgtEl>
                                        <p:attrNameLst>
                                          <p:attrName>style.visibility</p:attrName>
                                        </p:attrNameLst>
                                      </p:cBhvr>
                                      <p:to>
                                        <p:strVal val="visible"/>
                                      </p:to>
                                    </p:set>
                                    <p:animEffect filter="fade" transition="in">
                                      <p:cBhvr>
                                        <p:cTn dur="1000"/>
                                        <p:tgtEl>
                                          <p:spTgt spid="8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1" st="1"/>
                                            </p:txEl>
                                          </p:spTgt>
                                        </p:tgtEl>
                                        <p:attrNameLst>
                                          <p:attrName>style.visibility</p:attrName>
                                        </p:attrNameLst>
                                      </p:cBhvr>
                                      <p:to>
                                        <p:strVal val="visible"/>
                                      </p:to>
                                    </p:set>
                                    <p:animEffect filter="fade" transition="in">
                                      <p:cBhvr>
                                        <p:cTn dur="1000"/>
                                        <p:tgtEl>
                                          <p:spTgt spid="8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2" st="2"/>
                                            </p:txEl>
                                          </p:spTgt>
                                        </p:tgtEl>
                                        <p:attrNameLst>
                                          <p:attrName>style.visibility</p:attrName>
                                        </p:attrNameLst>
                                      </p:cBhvr>
                                      <p:to>
                                        <p:strVal val="visible"/>
                                      </p:to>
                                    </p:set>
                                    <p:animEffect filter="fade" transition="in">
                                      <p:cBhvr>
                                        <p:cTn dur="1000"/>
                                        <p:tgtEl>
                                          <p:spTgt spid="8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3" st="3"/>
                                            </p:txEl>
                                          </p:spTgt>
                                        </p:tgtEl>
                                        <p:attrNameLst>
                                          <p:attrName>style.visibility</p:attrName>
                                        </p:attrNameLst>
                                      </p:cBhvr>
                                      <p:to>
                                        <p:strVal val="visible"/>
                                      </p:to>
                                    </p:set>
                                    <p:animEffect filter="fade" transition="in">
                                      <p:cBhvr>
                                        <p:cTn dur="1000"/>
                                        <p:tgtEl>
                                          <p:spTgt spid="8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4" st="4"/>
                                            </p:txEl>
                                          </p:spTgt>
                                        </p:tgtEl>
                                        <p:attrNameLst>
                                          <p:attrName>style.visibility</p:attrName>
                                        </p:attrNameLst>
                                      </p:cBhvr>
                                      <p:to>
                                        <p:strVal val="visible"/>
                                      </p:to>
                                    </p:set>
                                    <p:animEffect filter="fade" transition="in">
                                      <p:cBhvr>
                                        <p:cTn dur="1000"/>
                                        <p:tgtEl>
                                          <p:spTgt spid="8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5" st="5"/>
                                            </p:txEl>
                                          </p:spTgt>
                                        </p:tgtEl>
                                        <p:attrNameLst>
                                          <p:attrName>style.visibility</p:attrName>
                                        </p:attrNameLst>
                                      </p:cBhvr>
                                      <p:to>
                                        <p:strVal val="visible"/>
                                      </p:to>
                                    </p:set>
                                    <p:animEffect filter="fade" transition="in">
                                      <p:cBhvr>
                                        <p:cTn dur="1000"/>
                                        <p:tgtEl>
                                          <p:spTgt spid="8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6" st="6"/>
                                            </p:txEl>
                                          </p:spTgt>
                                        </p:tgtEl>
                                        <p:attrNameLst>
                                          <p:attrName>style.visibility</p:attrName>
                                        </p:attrNameLst>
                                      </p:cBhvr>
                                      <p:to>
                                        <p:strVal val="visible"/>
                                      </p:to>
                                    </p:set>
                                    <p:animEffect filter="fade" transition="in">
                                      <p:cBhvr>
                                        <p:cTn dur="1000"/>
                                        <p:tgtEl>
                                          <p:spTgt spid="8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7" st="7"/>
                                            </p:txEl>
                                          </p:spTgt>
                                        </p:tgtEl>
                                        <p:attrNameLst>
                                          <p:attrName>style.visibility</p:attrName>
                                        </p:attrNameLst>
                                      </p:cBhvr>
                                      <p:to>
                                        <p:strVal val="visible"/>
                                      </p:to>
                                    </p:set>
                                    <p:animEffect filter="fade" transition="in">
                                      <p:cBhvr>
                                        <p:cTn dur="1000"/>
                                        <p:tgtEl>
                                          <p:spTgt spid="81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Dérive (drift) des données</a:t>
            </a:r>
            <a:endParaRPr/>
          </a:p>
        </p:txBody>
      </p:sp>
      <p:sp>
        <p:nvSpPr>
          <p:cNvPr id="818" name="Google Shape;818;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 monde change (example: COVID)</a:t>
            </a:r>
            <a:endParaRPr/>
          </a:p>
          <a:p>
            <a:pPr indent="-342900" lvl="0" marL="457200" rtl="0" algn="l">
              <a:spcBef>
                <a:spcPts val="0"/>
              </a:spcBef>
              <a:spcAft>
                <a:spcPts val="0"/>
              </a:spcAft>
              <a:buSzPts val="1800"/>
              <a:buChar char="●"/>
            </a:pPr>
            <a:r>
              <a:rPr lang="en"/>
              <a:t>Les comportements des utilisateurs changent (plus de commandes à emporter)</a:t>
            </a:r>
            <a:endParaRPr/>
          </a:p>
          <a:p>
            <a:pPr indent="-342900" lvl="0" marL="457200" rtl="0" algn="l">
              <a:spcBef>
                <a:spcPts val="0"/>
              </a:spcBef>
              <a:spcAft>
                <a:spcPts val="0"/>
              </a:spcAft>
              <a:buSzPts val="1800"/>
              <a:buChar char="●"/>
            </a:pPr>
            <a:r>
              <a:rPr lang="en"/>
              <a:t>Si vous entraînez un modèle sur des données </a:t>
            </a:r>
            <a:r>
              <a:rPr lang="en"/>
              <a:t>différentes</a:t>
            </a:r>
            <a:r>
              <a:rPr lang="en"/>
              <a:t> de l'ensemble test ⇒ Le modèle va </a:t>
            </a:r>
            <a:r>
              <a:rPr b="1" lang="en"/>
              <a:t>sous-performer</a:t>
            </a:r>
            <a:r>
              <a:rPr lang="en"/>
              <a:t>.</a:t>
            </a:r>
            <a:br>
              <a:rPr lang="en"/>
            </a:br>
            <a:endParaRPr/>
          </a:p>
          <a:p>
            <a:pPr indent="0" lvl="0" marL="0" rtl="0" algn="l">
              <a:spcBef>
                <a:spcPts val="1200"/>
              </a:spcBef>
              <a:spcAft>
                <a:spcPts val="0"/>
              </a:spcAft>
              <a:buNone/>
            </a:pPr>
            <a:r>
              <a:rPr lang="en" u="sng"/>
              <a:t>Plusieurs questions:</a:t>
            </a:r>
            <a:endParaRPr u="sng"/>
          </a:p>
          <a:p>
            <a:pPr indent="-342900" lvl="0" marL="457200" rtl="0" algn="l">
              <a:spcBef>
                <a:spcPts val="1200"/>
              </a:spcBef>
              <a:spcAft>
                <a:spcPts val="0"/>
              </a:spcAft>
              <a:buSzPts val="1800"/>
              <a:buChar char="●"/>
            </a:pPr>
            <a:r>
              <a:rPr lang="en"/>
              <a:t>Comment détecter une dérive des données.</a:t>
            </a:r>
            <a:endParaRPr/>
          </a:p>
          <a:p>
            <a:pPr indent="-342900" lvl="0" marL="457200" rtl="0" algn="l">
              <a:spcBef>
                <a:spcPts val="0"/>
              </a:spcBef>
              <a:spcAft>
                <a:spcPts val="0"/>
              </a:spcAft>
              <a:buSzPts val="1800"/>
              <a:buChar char="●"/>
            </a:pPr>
            <a:r>
              <a:rPr lang="en"/>
              <a:t>En cas de dérive, quoi faire???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0"/>
          <p:cNvSpPr txBox="1"/>
          <p:nvPr>
            <p:ph type="title"/>
          </p:nvPr>
        </p:nvSpPr>
        <p:spPr>
          <a:xfrm>
            <a:off x="311700" y="445025"/>
            <a:ext cx="399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antagoniste</a:t>
            </a:r>
            <a:endParaRPr/>
          </a:p>
        </p:txBody>
      </p:sp>
      <p:sp>
        <p:nvSpPr>
          <p:cNvPr id="824" name="Google Shape;824;p100"/>
          <p:cNvSpPr txBox="1"/>
          <p:nvPr>
            <p:ph idx="1" type="body"/>
          </p:nvPr>
        </p:nvSpPr>
        <p:spPr>
          <a:xfrm>
            <a:off x="311700" y="1152475"/>
            <a:ext cx="365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ED1C24"/>
                </a:solidFill>
              </a:rPr>
              <a:t>En rouge: ensemble de test</a:t>
            </a:r>
            <a:endParaRPr b="1" sz="1600">
              <a:solidFill>
                <a:srgbClr val="ED1C24"/>
              </a:solidFill>
            </a:endParaRPr>
          </a:p>
          <a:p>
            <a:pPr indent="0" lvl="0" marL="0" rtl="0" algn="l">
              <a:spcBef>
                <a:spcPts val="1200"/>
              </a:spcBef>
              <a:spcAft>
                <a:spcPts val="0"/>
              </a:spcAft>
              <a:buNone/>
            </a:pPr>
            <a:r>
              <a:rPr b="1" lang="en" sz="1600">
                <a:solidFill>
                  <a:srgbClr val="0000EE"/>
                </a:solidFill>
              </a:rPr>
              <a:t>En bleu: ensemble d'entraînement</a:t>
            </a:r>
            <a:endParaRPr b="1" sz="1600">
              <a:solidFill>
                <a:srgbClr val="0000EE"/>
              </a:solidFill>
            </a:endParaRPr>
          </a:p>
          <a:p>
            <a:pPr indent="0" lvl="0" marL="0" rtl="0" algn="l">
              <a:spcBef>
                <a:spcPts val="1200"/>
              </a:spcBef>
              <a:spcAft>
                <a:spcPts val="0"/>
              </a:spcAft>
              <a:buNone/>
            </a:pPr>
            <a:r>
              <a:rPr b="1" lang="en" sz="1600" u="sng">
                <a:solidFill>
                  <a:schemeClr val="dk1"/>
                </a:solidFill>
              </a:rPr>
              <a:t>Idée:</a:t>
            </a:r>
            <a:r>
              <a:rPr lang="en" sz="1600">
                <a:solidFill>
                  <a:schemeClr val="dk1"/>
                </a:solidFill>
              </a:rPr>
              <a:t> Label 1 pour entraînement et 0 pour test. </a:t>
            </a:r>
            <a:endParaRPr sz="1600">
              <a:solidFill>
                <a:schemeClr val="dk1"/>
              </a:solidFill>
            </a:endParaRPr>
          </a:p>
          <a:p>
            <a:pPr indent="0" lvl="0" marL="0" rtl="0" algn="l">
              <a:spcBef>
                <a:spcPts val="1200"/>
              </a:spcBef>
              <a:spcAft>
                <a:spcPts val="0"/>
              </a:spcAft>
              <a:buNone/>
            </a:pPr>
            <a:r>
              <a:rPr b="1" lang="en" sz="1600">
                <a:solidFill>
                  <a:schemeClr val="dk1"/>
                </a:solidFill>
              </a:rPr>
              <a:t>Si</a:t>
            </a:r>
            <a:r>
              <a:rPr lang="en" sz="1600">
                <a:solidFill>
                  <a:schemeClr val="dk1"/>
                </a:solidFill>
              </a:rPr>
              <a:t> un classifieur est capable de </a:t>
            </a:r>
            <a:r>
              <a:rPr lang="en" sz="1600">
                <a:solidFill>
                  <a:schemeClr val="dk1"/>
                </a:solidFill>
              </a:rPr>
              <a:t>différencier</a:t>
            </a:r>
            <a:r>
              <a:rPr lang="en" sz="1600">
                <a:solidFill>
                  <a:schemeClr val="dk1"/>
                </a:solidFill>
              </a:rPr>
              <a:t> les deux ensemble ⇒ les deux distributions sont différentes ⇒ dérive des données. </a:t>
            </a:r>
            <a:endParaRPr sz="1600">
              <a:solidFill>
                <a:schemeClr val="dk1"/>
              </a:solidFill>
            </a:endParaRPr>
          </a:p>
          <a:p>
            <a:pPr indent="0" lvl="0" marL="0" rtl="0" algn="l">
              <a:spcBef>
                <a:spcPts val="1200"/>
              </a:spcBef>
              <a:spcAft>
                <a:spcPts val="1200"/>
              </a:spcAft>
              <a:buNone/>
            </a:pPr>
            <a:r>
              <a:rPr b="1" lang="en" sz="1600">
                <a:solidFill>
                  <a:schemeClr val="dk1"/>
                </a:solidFill>
              </a:rPr>
              <a:t>Sinon</a:t>
            </a:r>
            <a:r>
              <a:rPr lang="en" sz="1600">
                <a:solidFill>
                  <a:schemeClr val="dk1"/>
                </a:solidFill>
              </a:rPr>
              <a:t> pas de dérive des données</a:t>
            </a:r>
            <a:endParaRPr sz="1600">
              <a:solidFill>
                <a:schemeClr val="dk1"/>
              </a:solidFill>
            </a:endParaRPr>
          </a:p>
        </p:txBody>
      </p:sp>
      <p:sp>
        <p:nvSpPr>
          <p:cNvPr id="825" name="Google Shape;825;p100"/>
          <p:cNvSpPr txBox="1"/>
          <p:nvPr/>
        </p:nvSpPr>
        <p:spPr>
          <a:xfrm>
            <a:off x="650550" y="4642025"/>
            <a:ext cx="390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inspiré de: https://www.youtube.com/watch?v=c5ClgEhAhK0&amp;t=1s</a:t>
            </a:r>
            <a:endParaRPr sz="900"/>
          </a:p>
        </p:txBody>
      </p:sp>
      <p:grpSp>
        <p:nvGrpSpPr>
          <p:cNvPr id="826" name="Google Shape;826;p100"/>
          <p:cNvGrpSpPr/>
          <p:nvPr/>
        </p:nvGrpSpPr>
        <p:grpSpPr>
          <a:xfrm>
            <a:off x="4060750" y="1017725"/>
            <a:ext cx="5125549" cy="3551150"/>
            <a:chOff x="4060750" y="1017725"/>
            <a:chExt cx="5125549" cy="3551150"/>
          </a:xfrm>
        </p:grpSpPr>
        <p:pic>
          <p:nvPicPr>
            <p:cNvPr id="827" name="Google Shape;827;p100"/>
            <p:cNvPicPr preferRelativeResize="0"/>
            <p:nvPr/>
          </p:nvPicPr>
          <p:blipFill rotWithShape="1">
            <a:blip r:embed="rId3">
              <a:alphaModFix/>
            </a:blip>
            <a:srcRect b="0" l="9714" r="0" t="0"/>
            <a:stretch/>
          </p:blipFill>
          <p:spPr>
            <a:xfrm>
              <a:off x="4553850" y="1149275"/>
              <a:ext cx="4632449" cy="3361200"/>
            </a:xfrm>
            <a:prstGeom prst="rect">
              <a:avLst/>
            </a:prstGeom>
            <a:noFill/>
            <a:ln>
              <a:noFill/>
            </a:ln>
          </p:spPr>
        </p:pic>
        <p:pic>
          <p:nvPicPr>
            <p:cNvPr id="828" name="Google Shape;828;p100"/>
            <p:cNvPicPr preferRelativeResize="0"/>
            <p:nvPr/>
          </p:nvPicPr>
          <p:blipFill rotWithShape="1">
            <a:blip r:embed="rId4">
              <a:alphaModFix/>
            </a:blip>
            <a:srcRect b="0" l="0" r="8925" t="0"/>
            <a:stretch/>
          </p:blipFill>
          <p:spPr>
            <a:xfrm>
              <a:off x="4126000" y="1152475"/>
              <a:ext cx="3931475" cy="3416400"/>
            </a:xfrm>
            <a:prstGeom prst="rect">
              <a:avLst/>
            </a:prstGeom>
            <a:noFill/>
            <a:ln>
              <a:noFill/>
            </a:ln>
          </p:spPr>
        </p:pic>
        <p:sp>
          <p:nvSpPr>
            <p:cNvPr id="829" name="Google Shape;829;p100"/>
            <p:cNvSpPr txBox="1"/>
            <p:nvPr/>
          </p:nvSpPr>
          <p:spPr>
            <a:xfrm rot="5400000">
              <a:off x="2617300" y="2629775"/>
              <a:ext cx="328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Temps ⇒</a:t>
              </a:r>
              <a:endParaRPr>
                <a:solidFill>
                  <a:schemeClr val="lt1"/>
                </a:solidFill>
              </a:endParaRPr>
            </a:p>
          </p:txBody>
        </p:sp>
        <p:sp>
          <p:nvSpPr>
            <p:cNvPr id="830" name="Google Shape;830;p100"/>
            <p:cNvSpPr txBox="1"/>
            <p:nvPr/>
          </p:nvSpPr>
          <p:spPr>
            <a:xfrm>
              <a:off x="4460950" y="1017725"/>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Caractéristiques</a:t>
              </a:r>
              <a:endParaRPr>
                <a:solidFill>
                  <a:schemeClr val="lt1"/>
                </a:solidFill>
              </a:endParaRPr>
            </a:p>
          </p:txBody>
        </p:sp>
      </p:grpSp>
      <p:sp>
        <p:nvSpPr>
          <p:cNvPr id="831" name="Google Shape;831;p100"/>
          <p:cNvSpPr txBox="1"/>
          <p:nvPr/>
        </p:nvSpPr>
        <p:spPr>
          <a:xfrm>
            <a:off x="6938400" y="1017725"/>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cible</a:t>
            </a:r>
            <a:endParaRPr>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antagoniste, illustration</a:t>
            </a:r>
            <a:endParaRPr/>
          </a:p>
        </p:txBody>
      </p:sp>
      <p:sp>
        <p:nvSpPr>
          <p:cNvPr id="837" name="Google Shape;837;p101"/>
          <p:cNvSpPr txBox="1"/>
          <p:nvPr>
            <p:ph idx="1" type="body"/>
          </p:nvPr>
        </p:nvSpPr>
        <p:spPr>
          <a:xfrm>
            <a:off x="616500" y="1152475"/>
            <a:ext cx="35715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u="sng"/>
              <a:t>Pas de dérive</a:t>
            </a:r>
            <a:endParaRPr b="1" u="sng"/>
          </a:p>
        </p:txBody>
      </p:sp>
      <p:pic>
        <p:nvPicPr>
          <p:cNvPr id="838" name="Google Shape;838;p101"/>
          <p:cNvPicPr preferRelativeResize="0"/>
          <p:nvPr/>
        </p:nvPicPr>
        <p:blipFill>
          <a:blip r:embed="rId3">
            <a:alphaModFix/>
          </a:blip>
          <a:stretch>
            <a:fillRect/>
          </a:stretch>
        </p:blipFill>
        <p:spPr>
          <a:xfrm>
            <a:off x="932600" y="1795820"/>
            <a:ext cx="2939299" cy="3083950"/>
          </a:xfrm>
          <a:prstGeom prst="rect">
            <a:avLst/>
          </a:prstGeom>
          <a:noFill/>
          <a:ln>
            <a:noFill/>
          </a:ln>
        </p:spPr>
      </p:pic>
      <p:pic>
        <p:nvPicPr>
          <p:cNvPr id="839" name="Google Shape;839;p101"/>
          <p:cNvPicPr preferRelativeResize="0"/>
          <p:nvPr/>
        </p:nvPicPr>
        <p:blipFill>
          <a:blip r:embed="rId4">
            <a:alphaModFix/>
          </a:blip>
          <a:stretch>
            <a:fillRect/>
          </a:stretch>
        </p:blipFill>
        <p:spPr>
          <a:xfrm>
            <a:off x="5109950" y="1716725"/>
            <a:ext cx="3254350" cy="3242151"/>
          </a:xfrm>
          <a:prstGeom prst="rect">
            <a:avLst/>
          </a:prstGeom>
          <a:noFill/>
          <a:ln>
            <a:noFill/>
          </a:ln>
        </p:spPr>
      </p:pic>
      <p:sp>
        <p:nvSpPr>
          <p:cNvPr id="840" name="Google Shape;840;p101"/>
          <p:cNvSpPr txBox="1"/>
          <p:nvPr>
            <p:ph idx="1" type="body"/>
          </p:nvPr>
        </p:nvSpPr>
        <p:spPr>
          <a:xfrm>
            <a:off x="4951375" y="1193125"/>
            <a:ext cx="35715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u="sng"/>
              <a:t>dérive</a:t>
            </a:r>
            <a:endParaRPr b="1" u="sng"/>
          </a:p>
        </p:txBody>
      </p:sp>
      <p:sp>
        <p:nvSpPr>
          <p:cNvPr id="841" name="Google Shape;841;p101"/>
          <p:cNvSpPr txBox="1"/>
          <p:nvPr/>
        </p:nvSpPr>
        <p:spPr>
          <a:xfrm>
            <a:off x="668700" y="4764000"/>
            <a:ext cx="390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inspiré de: https://www.youtube.com/watch?v=c5ClgEhAhK0&amp;t=1s</a:t>
            </a:r>
            <a:endParaRPr sz="9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antagoniste</a:t>
            </a:r>
            <a:endParaRPr/>
          </a:p>
        </p:txBody>
      </p:sp>
      <p:sp>
        <p:nvSpPr>
          <p:cNvPr id="847" name="Google Shape;847;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Il faut créer des ensembles de test et d'entraînement pour la tâche de validation antagoniste. </a:t>
            </a:r>
            <a:endParaRPr/>
          </a:p>
        </p:txBody>
      </p:sp>
      <p:grpSp>
        <p:nvGrpSpPr>
          <p:cNvPr id="848" name="Google Shape;848;p102"/>
          <p:cNvGrpSpPr/>
          <p:nvPr/>
        </p:nvGrpSpPr>
        <p:grpSpPr>
          <a:xfrm>
            <a:off x="2288570" y="1755118"/>
            <a:ext cx="4715961" cy="3132115"/>
            <a:chOff x="4022650" y="1017725"/>
            <a:chExt cx="5163649" cy="3551150"/>
          </a:xfrm>
        </p:grpSpPr>
        <p:pic>
          <p:nvPicPr>
            <p:cNvPr id="849" name="Google Shape;849;p102"/>
            <p:cNvPicPr preferRelativeResize="0"/>
            <p:nvPr/>
          </p:nvPicPr>
          <p:blipFill rotWithShape="1">
            <a:blip r:embed="rId3">
              <a:alphaModFix/>
            </a:blip>
            <a:srcRect b="0" l="9714" r="0" t="0"/>
            <a:stretch/>
          </p:blipFill>
          <p:spPr>
            <a:xfrm>
              <a:off x="4553850" y="1149275"/>
              <a:ext cx="4632449" cy="3361200"/>
            </a:xfrm>
            <a:prstGeom prst="rect">
              <a:avLst/>
            </a:prstGeom>
            <a:noFill/>
            <a:ln>
              <a:noFill/>
            </a:ln>
          </p:spPr>
        </p:pic>
        <p:pic>
          <p:nvPicPr>
            <p:cNvPr id="850" name="Google Shape;850;p102"/>
            <p:cNvPicPr preferRelativeResize="0"/>
            <p:nvPr/>
          </p:nvPicPr>
          <p:blipFill rotWithShape="1">
            <a:blip r:embed="rId4">
              <a:alphaModFix/>
            </a:blip>
            <a:srcRect b="0" l="0" r="8925" t="0"/>
            <a:stretch/>
          </p:blipFill>
          <p:spPr>
            <a:xfrm>
              <a:off x="4126000" y="1152475"/>
              <a:ext cx="3931475" cy="3416400"/>
            </a:xfrm>
            <a:prstGeom prst="rect">
              <a:avLst/>
            </a:prstGeom>
            <a:noFill/>
            <a:ln>
              <a:noFill/>
            </a:ln>
          </p:spPr>
        </p:pic>
        <p:sp>
          <p:nvSpPr>
            <p:cNvPr id="851" name="Google Shape;851;p102"/>
            <p:cNvSpPr txBox="1"/>
            <p:nvPr/>
          </p:nvSpPr>
          <p:spPr>
            <a:xfrm rot="5400000">
              <a:off x="2598250" y="2610725"/>
              <a:ext cx="3287100" cy="43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Temps ⇒</a:t>
              </a:r>
              <a:endParaRPr>
                <a:solidFill>
                  <a:schemeClr val="lt1"/>
                </a:solidFill>
              </a:endParaRPr>
            </a:p>
          </p:txBody>
        </p:sp>
        <p:sp>
          <p:nvSpPr>
            <p:cNvPr id="852" name="Google Shape;852;p102"/>
            <p:cNvSpPr txBox="1"/>
            <p:nvPr/>
          </p:nvSpPr>
          <p:spPr>
            <a:xfrm>
              <a:off x="4460950" y="1017725"/>
              <a:ext cx="2247900" cy="45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Caractéristiques</a:t>
              </a:r>
              <a:endParaRPr>
                <a:solidFill>
                  <a:schemeClr val="lt1"/>
                </a:solidFill>
              </a:endParaRPr>
            </a:p>
          </p:txBody>
        </p:sp>
      </p:grpSp>
      <p:sp>
        <p:nvSpPr>
          <p:cNvPr id="853" name="Google Shape;853;p102"/>
          <p:cNvSpPr txBox="1"/>
          <p:nvPr/>
        </p:nvSpPr>
        <p:spPr>
          <a:xfrm>
            <a:off x="4951538" y="1755150"/>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cible</a:t>
            </a:r>
            <a:endParaRPr>
              <a:solidFill>
                <a:schemeClr val="lt1"/>
              </a:solidFill>
            </a:endParaRPr>
          </a:p>
        </p:txBody>
      </p:sp>
      <p:sp>
        <p:nvSpPr>
          <p:cNvPr id="854" name="Google Shape;854;p102"/>
          <p:cNvSpPr/>
          <p:nvPr/>
        </p:nvSpPr>
        <p:spPr>
          <a:xfrm>
            <a:off x="6702125" y="2459925"/>
            <a:ext cx="196500" cy="7794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5" name="Google Shape;855;p102"/>
          <p:cNvSpPr/>
          <p:nvPr/>
        </p:nvSpPr>
        <p:spPr>
          <a:xfrm>
            <a:off x="6702125" y="3815250"/>
            <a:ext cx="196500" cy="4575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6" name="Google Shape;856;p102"/>
          <p:cNvSpPr/>
          <p:nvPr/>
        </p:nvSpPr>
        <p:spPr>
          <a:xfrm>
            <a:off x="6702125" y="3281605"/>
            <a:ext cx="196500" cy="4575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7" name="Google Shape;857;p102"/>
          <p:cNvSpPr/>
          <p:nvPr/>
        </p:nvSpPr>
        <p:spPr>
          <a:xfrm>
            <a:off x="6702125" y="4272738"/>
            <a:ext cx="196500" cy="3423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8" name="Google Shape;858;p102"/>
          <p:cNvSpPr txBox="1"/>
          <p:nvPr/>
        </p:nvSpPr>
        <p:spPr>
          <a:xfrm>
            <a:off x="7101950" y="2660575"/>
            <a:ext cx="196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Entraînement</a:t>
            </a:r>
            <a:endParaRPr/>
          </a:p>
        </p:txBody>
      </p:sp>
      <p:sp>
        <p:nvSpPr>
          <p:cNvPr id="859" name="Google Shape;859;p102"/>
          <p:cNvSpPr txBox="1"/>
          <p:nvPr/>
        </p:nvSpPr>
        <p:spPr>
          <a:xfrm>
            <a:off x="7101950" y="3700725"/>
            <a:ext cx="196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Test</a:t>
            </a:r>
            <a:endParaRPr/>
          </a:p>
        </p:txBody>
      </p:sp>
      <p:cxnSp>
        <p:nvCxnSpPr>
          <p:cNvPr id="860" name="Google Shape;860;p102"/>
          <p:cNvCxnSpPr/>
          <p:nvPr/>
        </p:nvCxnSpPr>
        <p:spPr>
          <a:xfrm>
            <a:off x="6898625" y="2849625"/>
            <a:ext cx="528600" cy="10200"/>
          </a:xfrm>
          <a:prstGeom prst="straightConnector1">
            <a:avLst/>
          </a:prstGeom>
          <a:noFill/>
          <a:ln cap="flat" cmpd="sng" w="28575">
            <a:solidFill>
              <a:schemeClr val="dk2"/>
            </a:solidFill>
            <a:prstDash val="solid"/>
            <a:round/>
            <a:headEnd len="med" w="med" type="none"/>
            <a:tailEnd len="med" w="med" type="triangle"/>
          </a:ln>
        </p:spPr>
      </p:cxnSp>
      <p:cxnSp>
        <p:nvCxnSpPr>
          <p:cNvPr id="861" name="Google Shape;861;p102"/>
          <p:cNvCxnSpPr>
            <a:stCxn id="855" idx="1"/>
          </p:cNvCxnSpPr>
          <p:nvPr/>
        </p:nvCxnSpPr>
        <p:spPr>
          <a:xfrm flipH="1" rot="10800000">
            <a:off x="6898625" y="3012300"/>
            <a:ext cx="681000" cy="1031700"/>
          </a:xfrm>
          <a:prstGeom prst="straightConnector1">
            <a:avLst/>
          </a:prstGeom>
          <a:noFill/>
          <a:ln cap="flat" cmpd="sng" w="28575">
            <a:solidFill>
              <a:schemeClr val="dk2"/>
            </a:solidFill>
            <a:prstDash val="solid"/>
            <a:round/>
            <a:headEnd len="med" w="med" type="none"/>
            <a:tailEnd len="med" w="med" type="triangle"/>
          </a:ln>
        </p:spPr>
      </p:cxnSp>
      <p:cxnSp>
        <p:nvCxnSpPr>
          <p:cNvPr id="862" name="Google Shape;862;p102"/>
          <p:cNvCxnSpPr>
            <a:stCxn id="857" idx="1"/>
          </p:cNvCxnSpPr>
          <p:nvPr/>
        </p:nvCxnSpPr>
        <p:spPr>
          <a:xfrm flipH="1" rot="10800000">
            <a:off x="6898625" y="3916788"/>
            <a:ext cx="901200" cy="527100"/>
          </a:xfrm>
          <a:prstGeom prst="straightConnector1">
            <a:avLst/>
          </a:prstGeom>
          <a:noFill/>
          <a:ln cap="flat" cmpd="sng" w="28575">
            <a:solidFill>
              <a:schemeClr val="dk2"/>
            </a:solidFill>
            <a:prstDash val="solid"/>
            <a:round/>
            <a:headEnd len="med" w="med" type="none"/>
            <a:tailEnd len="med" w="med" type="triangle"/>
          </a:ln>
        </p:spPr>
      </p:cxnSp>
      <p:cxnSp>
        <p:nvCxnSpPr>
          <p:cNvPr id="863" name="Google Shape;863;p102"/>
          <p:cNvCxnSpPr>
            <a:stCxn id="856" idx="1"/>
          </p:cNvCxnSpPr>
          <p:nvPr/>
        </p:nvCxnSpPr>
        <p:spPr>
          <a:xfrm>
            <a:off x="6898625" y="3510355"/>
            <a:ext cx="928500" cy="270900"/>
          </a:xfrm>
          <a:prstGeom prst="straightConnector1">
            <a:avLst/>
          </a:prstGeom>
          <a:noFill/>
          <a:ln cap="flat" cmpd="sng" w="28575">
            <a:solidFill>
              <a:schemeClr val="dk2"/>
            </a:solidFill>
            <a:prstDash val="solid"/>
            <a:round/>
            <a:headEnd len="med" w="med" type="none"/>
            <a:tailEnd len="med" w="med" type="triangle"/>
          </a:ln>
        </p:spPr>
      </p:cxnSp>
      <p:sp>
        <p:nvSpPr>
          <p:cNvPr id="864" name="Google Shape;864;p102"/>
          <p:cNvSpPr txBox="1"/>
          <p:nvPr/>
        </p:nvSpPr>
        <p:spPr>
          <a:xfrm>
            <a:off x="668700" y="4820400"/>
            <a:ext cx="390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inspiré de: https://www.youtube.com/watch?v=c5ClgEhAhK0&amp;t=1s</a:t>
            </a:r>
            <a:endParaRPr sz="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antagoniste</a:t>
            </a:r>
            <a:endParaRPr/>
          </a:p>
        </p:txBody>
      </p:sp>
      <p:sp>
        <p:nvSpPr>
          <p:cNvPr id="870" name="Google Shape;870;p103"/>
          <p:cNvSpPr txBox="1"/>
          <p:nvPr>
            <p:ph idx="1" type="body"/>
          </p:nvPr>
        </p:nvSpPr>
        <p:spPr>
          <a:xfrm>
            <a:off x="386225" y="1186350"/>
            <a:ext cx="8520600" cy="1058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Il faut comparer les résultats à un mélange aléatoire (hypothèse nulle)</a:t>
            </a:r>
            <a:endParaRPr/>
          </a:p>
          <a:p>
            <a:pPr indent="-342900" lvl="0" marL="457200" rtl="0" algn="l">
              <a:spcBef>
                <a:spcPts val="0"/>
              </a:spcBef>
              <a:spcAft>
                <a:spcPts val="0"/>
              </a:spcAft>
              <a:buSzPts val="1800"/>
              <a:buChar char="●"/>
            </a:pPr>
            <a:r>
              <a:rPr lang="en"/>
              <a:t>Le classifieur devraient être pire à différentier un mélange aléatoire. </a:t>
            </a:r>
            <a:endParaRPr/>
          </a:p>
          <a:p>
            <a:pPr indent="-342900" lvl="0" marL="457200" rtl="0" algn="l">
              <a:spcBef>
                <a:spcPts val="0"/>
              </a:spcBef>
              <a:spcAft>
                <a:spcPts val="0"/>
              </a:spcAft>
              <a:buSzPts val="1800"/>
              <a:buChar char="●"/>
            </a:pPr>
            <a:r>
              <a:rPr lang="en"/>
              <a:t>plus les tests statistiques la semaine prochaine.</a:t>
            </a:r>
            <a:endParaRPr/>
          </a:p>
        </p:txBody>
      </p:sp>
      <p:grpSp>
        <p:nvGrpSpPr>
          <p:cNvPr id="871" name="Google Shape;871;p103"/>
          <p:cNvGrpSpPr/>
          <p:nvPr/>
        </p:nvGrpSpPr>
        <p:grpSpPr>
          <a:xfrm>
            <a:off x="108571" y="2244366"/>
            <a:ext cx="4228276" cy="2840565"/>
            <a:chOff x="3966850" y="1017725"/>
            <a:chExt cx="5219449" cy="3551150"/>
          </a:xfrm>
        </p:grpSpPr>
        <p:pic>
          <p:nvPicPr>
            <p:cNvPr id="872" name="Google Shape;872;p103"/>
            <p:cNvPicPr preferRelativeResize="0"/>
            <p:nvPr/>
          </p:nvPicPr>
          <p:blipFill rotWithShape="1">
            <a:blip r:embed="rId3">
              <a:alphaModFix/>
            </a:blip>
            <a:srcRect b="0" l="9714" r="0" t="0"/>
            <a:stretch/>
          </p:blipFill>
          <p:spPr>
            <a:xfrm>
              <a:off x="4553850" y="1149275"/>
              <a:ext cx="4632449" cy="3361200"/>
            </a:xfrm>
            <a:prstGeom prst="rect">
              <a:avLst/>
            </a:prstGeom>
            <a:noFill/>
            <a:ln>
              <a:noFill/>
            </a:ln>
          </p:spPr>
        </p:pic>
        <p:pic>
          <p:nvPicPr>
            <p:cNvPr id="873" name="Google Shape;873;p103"/>
            <p:cNvPicPr preferRelativeResize="0"/>
            <p:nvPr/>
          </p:nvPicPr>
          <p:blipFill rotWithShape="1">
            <a:blip r:embed="rId4">
              <a:alphaModFix/>
            </a:blip>
            <a:srcRect b="0" l="0" r="8925" t="0"/>
            <a:stretch/>
          </p:blipFill>
          <p:spPr>
            <a:xfrm>
              <a:off x="4126000" y="1152475"/>
              <a:ext cx="3931475" cy="3416400"/>
            </a:xfrm>
            <a:prstGeom prst="rect">
              <a:avLst/>
            </a:prstGeom>
            <a:noFill/>
            <a:ln>
              <a:noFill/>
            </a:ln>
          </p:spPr>
        </p:pic>
        <p:sp>
          <p:nvSpPr>
            <p:cNvPr id="874" name="Google Shape;874;p103"/>
            <p:cNvSpPr txBox="1"/>
            <p:nvPr/>
          </p:nvSpPr>
          <p:spPr>
            <a:xfrm rot="5400000">
              <a:off x="2570350" y="2582825"/>
              <a:ext cx="3287100" cy="49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Temps ⇒</a:t>
              </a:r>
              <a:endParaRPr>
                <a:solidFill>
                  <a:schemeClr val="lt1"/>
                </a:solidFill>
              </a:endParaRPr>
            </a:p>
          </p:txBody>
        </p:sp>
        <p:sp>
          <p:nvSpPr>
            <p:cNvPr id="875" name="Google Shape;875;p103"/>
            <p:cNvSpPr txBox="1"/>
            <p:nvPr/>
          </p:nvSpPr>
          <p:spPr>
            <a:xfrm>
              <a:off x="4460950" y="1017725"/>
              <a:ext cx="2247900" cy="5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Caractéristiques</a:t>
              </a:r>
              <a:endParaRPr>
                <a:solidFill>
                  <a:schemeClr val="lt1"/>
                </a:solidFill>
              </a:endParaRPr>
            </a:p>
          </p:txBody>
        </p:sp>
      </p:grpSp>
      <p:sp>
        <p:nvSpPr>
          <p:cNvPr id="876" name="Google Shape;876;p103"/>
          <p:cNvSpPr txBox="1"/>
          <p:nvPr/>
        </p:nvSpPr>
        <p:spPr>
          <a:xfrm>
            <a:off x="4873663" y="1941425"/>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cible</a:t>
            </a:r>
            <a:endParaRPr>
              <a:solidFill>
                <a:schemeClr val="lt1"/>
              </a:solidFill>
            </a:endParaRPr>
          </a:p>
        </p:txBody>
      </p:sp>
      <p:sp>
        <p:nvSpPr>
          <p:cNvPr id="877" name="Google Shape;877;p103"/>
          <p:cNvSpPr txBox="1"/>
          <p:nvPr/>
        </p:nvSpPr>
        <p:spPr>
          <a:xfrm>
            <a:off x="3632275" y="2806750"/>
            <a:ext cx="318600" cy="2185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0</a:t>
            </a:r>
            <a:endParaRPr sz="1300">
              <a:solidFill>
                <a:schemeClr val="lt1"/>
              </a:solidFill>
            </a:endParaRPr>
          </a:p>
          <a:p>
            <a:pPr indent="0" lvl="0" marL="0" rtl="0" algn="l">
              <a:spcBef>
                <a:spcPts val="0"/>
              </a:spcBef>
              <a:spcAft>
                <a:spcPts val="0"/>
              </a:spcAft>
              <a:buNone/>
            </a:pPr>
            <a:r>
              <a:rPr lang="en" sz="1300">
                <a:solidFill>
                  <a:schemeClr val="lt1"/>
                </a:solidFill>
              </a:rPr>
              <a:t>1</a:t>
            </a:r>
            <a:endParaRPr sz="1300">
              <a:solidFill>
                <a:schemeClr val="lt1"/>
              </a:solidFill>
            </a:endParaRPr>
          </a:p>
          <a:p>
            <a:pPr indent="0" lvl="0" marL="0" rtl="0" algn="l">
              <a:spcBef>
                <a:spcPts val="0"/>
              </a:spcBef>
              <a:spcAft>
                <a:spcPts val="0"/>
              </a:spcAft>
              <a:buNone/>
            </a:pPr>
            <a:r>
              <a:rPr lang="en" sz="1300">
                <a:solidFill>
                  <a:schemeClr val="lt1"/>
                </a:solidFill>
              </a:rPr>
              <a:t>0</a:t>
            </a:r>
            <a:endParaRPr sz="1300">
              <a:solidFill>
                <a:schemeClr val="lt1"/>
              </a:solidFill>
            </a:endParaRPr>
          </a:p>
          <a:p>
            <a:pPr indent="0" lvl="0" marL="0" rtl="0" algn="l">
              <a:spcBef>
                <a:spcPts val="0"/>
              </a:spcBef>
              <a:spcAft>
                <a:spcPts val="0"/>
              </a:spcAft>
              <a:buNone/>
            </a:pPr>
            <a:r>
              <a:rPr lang="en" sz="1300">
                <a:solidFill>
                  <a:schemeClr val="lt1"/>
                </a:solidFill>
              </a:rPr>
              <a:t>1</a:t>
            </a:r>
            <a:endParaRPr sz="1300">
              <a:solidFill>
                <a:schemeClr val="lt1"/>
              </a:solidFill>
            </a:endParaRPr>
          </a:p>
          <a:p>
            <a:pPr indent="0" lvl="0" marL="0" rtl="0" algn="l">
              <a:spcBef>
                <a:spcPts val="0"/>
              </a:spcBef>
              <a:spcAft>
                <a:spcPts val="0"/>
              </a:spcAft>
              <a:buNone/>
            </a:pPr>
            <a:r>
              <a:rPr lang="en" sz="1300">
                <a:solidFill>
                  <a:schemeClr val="lt1"/>
                </a:solidFill>
              </a:rPr>
              <a:t>0</a:t>
            </a:r>
            <a:endParaRPr sz="1300">
              <a:solidFill>
                <a:schemeClr val="lt1"/>
              </a:solidFill>
            </a:endParaRPr>
          </a:p>
          <a:p>
            <a:pPr indent="0" lvl="0" marL="0" rtl="0" algn="l">
              <a:spcBef>
                <a:spcPts val="0"/>
              </a:spcBef>
              <a:spcAft>
                <a:spcPts val="0"/>
              </a:spcAft>
              <a:buNone/>
            </a:pPr>
            <a:r>
              <a:rPr lang="en" sz="1300">
                <a:solidFill>
                  <a:schemeClr val="lt1"/>
                </a:solidFill>
              </a:rPr>
              <a:t>1</a:t>
            </a:r>
            <a:endParaRPr sz="1300">
              <a:solidFill>
                <a:schemeClr val="lt1"/>
              </a:solidFill>
            </a:endParaRPr>
          </a:p>
          <a:p>
            <a:pPr indent="0" lvl="0" marL="0" rtl="0" algn="l">
              <a:spcBef>
                <a:spcPts val="0"/>
              </a:spcBef>
              <a:spcAft>
                <a:spcPts val="0"/>
              </a:spcAft>
              <a:buNone/>
            </a:pPr>
            <a:r>
              <a:rPr lang="en" sz="1300">
                <a:solidFill>
                  <a:schemeClr val="lt1"/>
                </a:solidFill>
              </a:rPr>
              <a:t>0</a:t>
            </a:r>
            <a:endParaRPr sz="1300">
              <a:solidFill>
                <a:schemeClr val="lt1"/>
              </a:solidFill>
            </a:endParaRPr>
          </a:p>
          <a:p>
            <a:pPr indent="0" lvl="0" marL="0" rtl="0" algn="l">
              <a:spcBef>
                <a:spcPts val="0"/>
              </a:spcBef>
              <a:spcAft>
                <a:spcPts val="0"/>
              </a:spcAft>
              <a:buNone/>
            </a:pPr>
            <a:r>
              <a:rPr lang="en" sz="1300">
                <a:solidFill>
                  <a:schemeClr val="lt1"/>
                </a:solidFill>
              </a:rPr>
              <a:t>101</a:t>
            </a:r>
            <a:endParaRPr sz="1300">
              <a:solidFill>
                <a:schemeClr val="lt1"/>
              </a:solidFill>
            </a:endParaRPr>
          </a:p>
        </p:txBody>
      </p:sp>
      <p:grpSp>
        <p:nvGrpSpPr>
          <p:cNvPr id="878" name="Google Shape;878;p103"/>
          <p:cNvGrpSpPr/>
          <p:nvPr/>
        </p:nvGrpSpPr>
        <p:grpSpPr>
          <a:xfrm>
            <a:off x="4741394" y="2300604"/>
            <a:ext cx="4126181" cy="2796886"/>
            <a:chOff x="3953350" y="1017725"/>
            <a:chExt cx="5232949" cy="3551150"/>
          </a:xfrm>
        </p:grpSpPr>
        <p:pic>
          <p:nvPicPr>
            <p:cNvPr id="879" name="Google Shape;879;p103"/>
            <p:cNvPicPr preferRelativeResize="0"/>
            <p:nvPr/>
          </p:nvPicPr>
          <p:blipFill rotWithShape="1">
            <a:blip r:embed="rId3">
              <a:alphaModFix/>
            </a:blip>
            <a:srcRect b="0" l="9714" r="0" t="0"/>
            <a:stretch/>
          </p:blipFill>
          <p:spPr>
            <a:xfrm>
              <a:off x="4553850" y="1149275"/>
              <a:ext cx="4632449" cy="3361200"/>
            </a:xfrm>
            <a:prstGeom prst="rect">
              <a:avLst/>
            </a:prstGeom>
            <a:noFill/>
            <a:ln>
              <a:noFill/>
            </a:ln>
          </p:spPr>
        </p:pic>
        <p:pic>
          <p:nvPicPr>
            <p:cNvPr id="880" name="Google Shape;880;p103"/>
            <p:cNvPicPr preferRelativeResize="0"/>
            <p:nvPr/>
          </p:nvPicPr>
          <p:blipFill rotWithShape="1">
            <a:blip r:embed="rId4">
              <a:alphaModFix/>
            </a:blip>
            <a:srcRect b="0" l="0" r="8925" t="0"/>
            <a:stretch/>
          </p:blipFill>
          <p:spPr>
            <a:xfrm>
              <a:off x="4126000" y="1152475"/>
              <a:ext cx="3931475" cy="3416400"/>
            </a:xfrm>
            <a:prstGeom prst="rect">
              <a:avLst/>
            </a:prstGeom>
            <a:noFill/>
            <a:ln>
              <a:noFill/>
            </a:ln>
          </p:spPr>
        </p:pic>
        <p:sp>
          <p:nvSpPr>
            <p:cNvPr id="881" name="Google Shape;881;p103"/>
            <p:cNvSpPr txBox="1"/>
            <p:nvPr/>
          </p:nvSpPr>
          <p:spPr>
            <a:xfrm rot="5400000">
              <a:off x="2563600" y="2576075"/>
              <a:ext cx="3287100" cy="50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Temps ⇒</a:t>
              </a:r>
              <a:endParaRPr>
                <a:solidFill>
                  <a:schemeClr val="lt1"/>
                </a:solidFill>
              </a:endParaRPr>
            </a:p>
          </p:txBody>
        </p:sp>
        <p:sp>
          <p:nvSpPr>
            <p:cNvPr id="882" name="Google Shape;882;p103"/>
            <p:cNvSpPr txBox="1"/>
            <p:nvPr/>
          </p:nvSpPr>
          <p:spPr>
            <a:xfrm>
              <a:off x="4460950" y="1017725"/>
              <a:ext cx="2247900" cy="5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Caractéristiques</a:t>
              </a:r>
              <a:endParaRPr>
                <a:solidFill>
                  <a:schemeClr val="lt1"/>
                </a:solidFill>
              </a:endParaRPr>
            </a:p>
          </p:txBody>
        </p:sp>
      </p:grpSp>
      <p:sp>
        <p:nvSpPr>
          <p:cNvPr id="883" name="Google Shape;883;p103"/>
          <p:cNvSpPr txBox="1"/>
          <p:nvPr/>
        </p:nvSpPr>
        <p:spPr>
          <a:xfrm>
            <a:off x="8192975" y="2876625"/>
            <a:ext cx="318600" cy="2185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1011100011</a:t>
            </a:r>
            <a:endParaRPr sz="1300">
              <a:solidFill>
                <a:schemeClr val="lt1"/>
              </a:solidFill>
            </a:endParaRPr>
          </a:p>
        </p:txBody>
      </p:sp>
      <p:sp>
        <p:nvSpPr>
          <p:cNvPr id="884" name="Google Shape;884;p103"/>
          <p:cNvSpPr txBox="1"/>
          <p:nvPr/>
        </p:nvSpPr>
        <p:spPr>
          <a:xfrm>
            <a:off x="4391300" y="3693300"/>
            <a:ext cx="3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
            </a:r>
            <a:endParaRPr b="1"/>
          </a:p>
        </p:txBody>
      </p:sp>
      <p:sp>
        <p:nvSpPr>
          <p:cNvPr id="885" name="Google Shape;885;p103"/>
          <p:cNvSpPr txBox="1"/>
          <p:nvPr/>
        </p:nvSpPr>
        <p:spPr>
          <a:xfrm>
            <a:off x="636975" y="4774400"/>
            <a:ext cx="390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inspiré de: https://www.youtube.com/watch?v=c5ClgEhAhK0</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Dérive des données, que faire?</a:t>
            </a:r>
            <a:endParaRPr/>
          </a:p>
        </p:txBody>
      </p:sp>
      <p:sp>
        <p:nvSpPr>
          <p:cNvPr id="891" name="Google Shape;891;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 c'est une dérive constante: (difficile)</a:t>
            </a:r>
            <a:endParaRPr/>
          </a:p>
          <a:p>
            <a:pPr indent="-317500" lvl="1" marL="914400" rtl="0" algn="l">
              <a:spcBef>
                <a:spcPts val="0"/>
              </a:spcBef>
              <a:spcAft>
                <a:spcPts val="0"/>
              </a:spcAft>
              <a:buSzPts val="1400"/>
              <a:buChar char="○"/>
            </a:pPr>
            <a:r>
              <a:rPr lang="en"/>
              <a:t>Re-entrainer le modèle sur des données </a:t>
            </a:r>
            <a:r>
              <a:rPr lang="en"/>
              <a:t>récentes</a:t>
            </a:r>
            <a:r>
              <a:rPr lang="en"/>
              <a:t> </a:t>
            </a:r>
            <a:r>
              <a:rPr lang="en"/>
              <a:t>constamment. </a:t>
            </a:r>
            <a:endParaRPr/>
          </a:p>
          <a:p>
            <a:pPr indent="-317500" lvl="1" marL="914400" rtl="0" algn="l">
              <a:spcBef>
                <a:spcPts val="0"/>
              </a:spcBef>
              <a:spcAft>
                <a:spcPts val="0"/>
              </a:spcAft>
              <a:buSzPts val="1400"/>
              <a:buChar char="○"/>
            </a:pPr>
            <a:r>
              <a:rPr lang="en"/>
              <a:t>Si pas assez de données: entraîner et tester sur des données mélangées. </a:t>
            </a:r>
            <a:br>
              <a:rPr lang="en"/>
            </a:br>
            <a:endParaRPr/>
          </a:p>
          <a:p>
            <a:pPr indent="-342900" lvl="0" marL="457200" rtl="0" algn="l">
              <a:spcBef>
                <a:spcPts val="0"/>
              </a:spcBef>
              <a:spcAft>
                <a:spcPts val="0"/>
              </a:spcAft>
              <a:buSzPts val="1800"/>
              <a:buChar char="●"/>
            </a:pPr>
            <a:r>
              <a:rPr lang="en"/>
              <a:t>Si c'est une dérive qui est survenue à un moment précis </a:t>
            </a:r>
            <a:endParaRPr/>
          </a:p>
          <a:p>
            <a:pPr indent="-317500" lvl="1" marL="914400" rtl="0" algn="l">
              <a:spcBef>
                <a:spcPts val="0"/>
              </a:spcBef>
              <a:spcAft>
                <a:spcPts val="0"/>
              </a:spcAft>
              <a:buSzPts val="1400"/>
              <a:buChar char="○"/>
            </a:pPr>
            <a:r>
              <a:rPr lang="en"/>
              <a:t>Exemple: COVID.</a:t>
            </a:r>
            <a:endParaRPr/>
          </a:p>
          <a:p>
            <a:pPr indent="-317500" lvl="1" marL="914400" rtl="0" algn="l">
              <a:spcBef>
                <a:spcPts val="0"/>
              </a:spcBef>
              <a:spcAft>
                <a:spcPts val="0"/>
              </a:spcAft>
              <a:buSzPts val="1400"/>
              <a:buChar char="○"/>
            </a:pPr>
            <a:r>
              <a:rPr lang="en"/>
              <a:t>Identifier la date (avec le test précédent)</a:t>
            </a:r>
            <a:endParaRPr/>
          </a:p>
          <a:p>
            <a:pPr indent="-317500" lvl="1" marL="914400" rtl="0" algn="l">
              <a:spcBef>
                <a:spcPts val="0"/>
              </a:spcBef>
              <a:spcAft>
                <a:spcPts val="0"/>
              </a:spcAft>
              <a:buSzPts val="1400"/>
              <a:buChar char="○"/>
            </a:pPr>
            <a:r>
              <a:rPr lang="en"/>
              <a:t>Entraîner uniquement après le changement.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nvSpPr>
        <p:spPr>
          <a:xfrm>
            <a:off x="696516" y="133409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46" name="Google Shape;146;p24"/>
          <p:cNvSpPr txBox="1"/>
          <p:nvPr>
            <p:ph idx="12" type="sldNum"/>
          </p:nvPr>
        </p:nvSpPr>
        <p:spPr>
          <a:xfrm>
            <a:off x="8472458" y="4663217"/>
            <a:ext cx="548700" cy="393600"/>
          </a:xfrm>
          <a:prstGeom prst="rect">
            <a:avLst/>
          </a:prstGeom>
          <a:noFill/>
          <a:ln>
            <a:noFill/>
          </a:ln>
        </p:spPr>
        <p:txBody>
          <a:bodyPr anchorCtr="0" anchor="t" bIns="0" lIns="0" spcFirstLastPara="1" rIns="0" wrap="square" tIns="367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1009050" y="1379625"/>
            <a:ext cx="76647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La principale motivation du regroupement (binning) est de rendre le modèle plus robuste et d'éviter le surentraînement, cependant, cela a un coût sur les performances.</a:t>
            </a:r>
            <a:endParaRPr sz="1500">
              <a:latin typeface="Trebuchet MS"/>
              <a:ea typeface="Trebuchet MS"/>
              <a:cs typeface="Trebuchet MS"/>
              <a:sym typeface="Trebuchet MS"/>
            </a:endParaRPr>
          </a:p>
        </p:txBody>
      </p:sp>
      <p:sp>
        <p:nvSpPr>
          <p:cNvPr id="148" name="Google Shape;148;p24"/>
          <p:cNvSpPr txBox="1"/>
          <p:nvPr/>
        </p:nvSpPr>
        <p:spPr>
          <a:xfrm>
            <a:off x="696516" y="2003822"/>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49" name="Google Shape;149;p24"/>
          <p:cNvSpPr txBox="1"/>
          <p:nvPr/>
        </p:nvSpPr>
        <p:spPr>
          <a:xfrm>
            <a:off x="1009055" y="2049363"/>
            <a:ext cx="7159500" cy="526200"/>
          </a:xfrm>
          <a:prstGeom prst="rect">
            <a:avLst/>
          </a:prstGeom>
          <a:noFill/>
          <a:ln>
            <a:noFill/>
          </a:ln>
        </p:spPr>
        <p:txBody>
          <a:bodyPr anchorCtr="0" anchor="t" bIns="0" lIns="0" spcFirstLastPara="1" rIns="0" wrap="square" tIns="6550">
            <a:noAutofit/>
          </a:bodyPr>
          <a:lstStyle/>
          <a:p>
            <a:pPr indent="0" lvl="0" marL="12700" marR="0" rtl="0" algn="l">
              <a:lnSpc>
                <a:spcPct val="125000"/>
              </a:lnSpc>
              <a:spcBef>
                <a:spcPts val="0"/>
              </a:spcBef>
              <a:spcAft>
                <a:spcPts val="0"/>
              </a:spcAft>
              <a:buNone/>
            </a:pPr>
            <a:r>
              <a:rPr lang="en" sz="1500">
                <a:latin typeface="Trebuchet MS"/>
                <a:ea typeface="Trebuchet MS"/>
                <a:cs typeface="Trebuchet MS"/>
                <a:sym typeface="Trebuchet MS"/>
              </a:rPr>
              <a:t>Le compromis entre performance et surajustement est le point clé du processus de regroupement.</a:t>
            </a:r>
            <a:endParaRPr sz="1500">
              <a:latin typeface="Trebuchet MS"/>
              <a:ea typeface="Trebuchet MS"/>
              <a:cs typeface="Trebuchet MS"/>
              <a:sym typeface="Trebuchet MS"/>
            </a:endParaRPr>
          </a:p>
        </p:txBody>
      </p:sp>
      <p:sp>
        <p:nvSpPr>
          <p:cNvPr id="150" name="Google Shape;150;p24"/>
          <p:cNvSpPr txBox="1"/>
          <p:nvPr/>
        </p:nvSpPr>
        <p:spPr>
          <a:xfrm>
            <a:off x="696516" y="2673548"/>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51" name="Google Shape;151;p24"/>
          <p:cNvSpPr txBox="1"/>
          <p:nvPr/>
        </p:nvSpPr>
        <p:spPr>
          <a:xfrm>
            <a:off x="1009055" y="2725787"/>
            <a:ext cx="7014300" cy="4701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latin typeface="Trebuchet MS"/>
                <a:ea typeface="Trebuchet MS"/>
                <a:cs typeface="Trebuchet MS"/>
                <a:sym typeface="Trebuchet MS"/>
              </a:rPr>
              <a:t>Regroupement numérique : le regroupement peut être redondant en raison de son effet sur les performances du modèle.</a:t>
            </a:r>
            <a:endParaRPr sz="1500">
              <a:latin typeface="Trebuchet MS"/>
              <a:ea typeface="Trebuchet MS"/>
              <a:cs typeface="Trebuchet MS"/>
              <a:sym typeface="Trebuchet MS"/>
            </a:endParaRPr>
          </a:p>
        </p:txBody>
      </p:sp>
      <p:sp>
        <p:nvSpPr>
          <p:cNvPr id="152" name="Google Shape;152;p24"/>
          <p:cNvSpPr txBox="1"/>
          <p:nvPr/>
        </p:nvSpPr>
        <p:spPr>
          <a:xfrm>
            <a:off x="696516" y="3343275"/>
            <a:ext cx="126900" cy="349500"/>
          </a:xfrm>
          <a:prstGeom prst="rect">
            <a:avLst/>
          </a:prstGeom>
          <a:noFill/>
          <a:ln>
            <a:noFill/>
          </a:ln>
        </p:spPr>
        <p:txBody>
          <a:bodyPr anchorCtr="0" anchor="t" bIns="0" lIns="0" spcFirstLastPara="1" rIns="0" wrap="square" tIns="10625">
            <a:noAutofit/>
          </a:bodyPr>
          <a:lstStyle/>
          <a:p>
            <a:pPr indent="0" lvl="0" marL="12700" marR="0" rtl="0" algn="l">
              <a:lnSpc>
                <a:spcPct val="100000"/>
              </a:lnSpc>
              <a:spcBef>
                <a:spcPts val="0"/>
              </a:spcBef>
              <a:spcAft>
                <a:spcPts val="0"/>
              </a:spcAft>
              <a:buNone/>
            </a:pPr>
            <a:r>
              <a:rPr lang="en" sz="2200">
                <a:latin typeface="Trebuchet MS"/>
                <a:ea typeface="Trebuchet MS"/>
                <a:cs typeface="Trebuchet MS"/>
                <a:sym typeface="Trebuchet MS"/>
              </a:rPr>
              <a:t>•</a:t>
            </a:r>
            <a:endParaRPr sz="2200">
              <a:latin typeface="Trebuchet MS"/>
              <a:ea typeface="Trebuchet MS"/>
              <a:cs typeface="Trebuchet MS"/>
              <a:sym typeface="Trebuchet MS"/>
            </a:endParaRPr>
          </a:p>
        </p:txBody>
      </p:sp>
      <p:sp>
        <p:nvSpPr>
          <p:cNvPr id="153" name="Google Shape;153;p24"/>
          <p:cNvSpPr txBox="1"/>
          <p:nvPr/>
        </p:nvSpPr>
        <p:spPr>
          <a:xfrm>
            <a:off x="1009055" y="3395514"/>
            <a:ext cx="7092000" cy="702600"/>
          </a:xfrm>
          <a:prstGeom prst="rect">
            <a:avLst/>
          </a:prstGeom>
          <a:noFill/>
          <a:ln>
            <a:noFill/>
          </a:ln>
        </p:spPr>
        <p:txBody>
          <a:bodyPr anchorCtr="0" anchor="t" bIns="0" lIns="0" spcFirstLastPara="1" rIns="0" wrap="square" tIns="6550">
            <a:noAutofit/>
          </a:bodyPr>
          <a:lstStyle/>
          <a:p>
            <a:pPr indent="0" lvl="0" marL="12700" marR="0" rtl="0" algn="l">
              <a:lnSpc>
                <a:spcPct val="100699"/>
              </a:lnSpc>
              <a:spcBef>
                <a:spcPts val="0"/>
              </a:spcBef>
              <a:spcAft>
                <a:spcPts val="0"/>
              </a:spcAft>
              <a:buNone/>
            </a:pPr>
            <a:r>
              <a:rPr lang="en" sz="1500">
                <a:solidFill>
                  <a:schemeClr val="dk1"/>
                </a:solidFill>
                <a:latin typeface="Trebuchet MS"/>
                <a:ea typeface="Trebuchet MS"/>
                <a:cs typeface="Trebuchet MS"/>
                <a:sym typeface="Trebuchet MS"/>
              </a:rPr>
              <a:t>Regroupement</a:t>
            </a:r>
            <a:r>
              <a:rPr lang="en" sz="1500">
                <a:latin typeface="Trebuchet MS"/>
                <a:ea typeface="Trebuchet MS"/>
                <a:cs typeface="Trebuchet MS"/>
                <a:sym typeface="Trebuchet MS"/>
              </a:rPr>
              <a:t> catégorique : les étiquettes à basses fréquences affectent probablement négativement la robustesse des modèles statistiques. Ainsi, l'attribution d'une catégorie générale à ces valeurs moins fréquentes permet de conserver la robustesse du modèle.</a:t>
            </a:r>
            <a:endParaRPr sz="1500">
              <a:latin typeface="Trebuchet MS"/>
              <a:ea typeface="Trebuchet MS"/>
              <a:cs typeface="Trebuchet MS"/>
              <a:sym typeface="Trebuchet MS"/>
            </a:endParaRPr>
          </a:p>
        </p:txBody>
      </p:sp>
      <p:sp>
        <p:nvSpPr>
          <p:cNvPr id="154" name="Google Shape;154;p24"/>
          <p:cNvSpPr txBox="1"/>
          <p:nvPr>
            <p:ph type="title"/>
          </p:nvPr>
        </p:nvSpPr>
        <p:spPr>
          <a:xfrm>
            <a:off x="311700" y="445025"/>
            <a:ext cx="8520600" cy="572700"/>
          </a:xfrm>
          <a:prstGeom prst="rect">
            <a:avLst/>
          </a:prstGeom>
          <a:noFill/>
          <a:ln>
            <a:noFill/>
          </a:ln>
        </p:spPr>
        <p:txBody>
          <a:bodyPr anchorCtr="0" anchor="t" bIns="0" lIns="0" spcFirstLastPara="1" rIns="0" wrap="square" tIns="8175">
            <a:noAutofit/>
          </a:bodyPr>
          <a:lstStyle/>
          <a:p>
            <a:pPr indent="0" lvl="0" marL="12700" rtl="0" algn="l">
              <a:lnSpc>
                <a:spcPct val="100000"/>
              </a:lnSpc>
              <a:spcBef>
                <a:spcPts val="0"/>
              </a:spcBef>
              <a:spcAft>
                <a:spcPts val="0"/>
              </a:spcAft>
              <a:buNone/>
            </a:pPr>
            <a:r>
              <a:rPr lang="en"/>
              <a:t>Regroupement (binning)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Conclusion</a:t>
            </a:r>
            <a:endParaRPr sz="2520"/>
          </a:p>
        </p:txBody>
      </p:sp>
      <p:sp>
        <p:nvSpPr>
          <p:cNvPr id="897" name="Google Shape;897;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Nous avons vu:</a:t>
            </a:r>
            <a:endParaRPr>
              <a:latin typeface="Courier New"/>
              <a:ea typeface="Courier New"/>
              <a:cs typeface="Courier New"/>
              <a:sym typeface="Courier New"/>
            </a:endParaRPr>
          </a:p>
          <a:p>
            <a:pPr indent="-342900" lvl="0" marL="457200" rtl="0" algn="l">
              <a:spcBef>
                <a:spcPts val="1200"/>
              </a:spcBef>
              <a:spcAft>
                <a:spcPts val="0"/>
              </a:spcAft>
              <a:buSzPts val="1800"/>
              <a:buFont typeface="Courier New"/>
              <a:buChar char="●"/>
            </a:pPr>
            <a:r>
              <a:rPr lang="en">
                <a:latin typeface="Courier New"/>
                <a:ea typeface="Courier New"/>
                <a:cs typeface="Courier New"/>
                <a:sym typeface="Courier New"/>
              </a:rPr>
              <a:t>Normalisation</a:t>
            </a:r>
            <a:r>
              <a:rPr lang="en">
                <a:latin typeface="Courier New"/>
                <a:ea typeface="Courier New"/>
                <a:cs typeface="Courier New"/>
                <a:sym typeface="Courier New"/>
              </a:rPr>
              <a:t>, standardisation.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Le </a:t>
            </a:r>
            <a:r>
              <a:rPr lang="en">
                <a:latin typeface="Courier New"/>
                <a:ea typeface="Courier New"/>
                <a:cs typeface="Courier New"/>
                <a:sym typeface="Courier New"/>
              </a:rPr>
              <a:t>traitement</a:t>
            </a:r>
            <a:r>
              <a:rPr lang="en">
                <a:latin typeface="Courier New"/>
                <a:ea typeface="Courier New"/>
                <a:cs typeface="Courier New"/>
                <a:sym typeface="Courier New"/>
              </a:rPr>
              <a:t> des valeurs aberrantes.</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Balancement des données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Augmentation des données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Dérive des données. </a:t>
            </a:r>
            <a:endParaRPr>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Réfs utilisées pour construire cette conférence</a:t>
            </a:r>
            <a:endParaRPr sz="2520"/>
          </a:p>
          <a:p>
            <a:pPr indent="0" lvl="0" marL="0" rtl="0" algn="l">
              <a:spcBef>
                <a:spcPts val="0"/>
              </a:spcBef>
              <a:spcAft>
                <a:spcPts val="0"/>
              </a:spcAft>
              <a:buSzPts val="990"/>
              <a:buNone/>
            </a:pPr>
            <a:r>
              <a:t/>
            </a:r>
            <a:endParaRPr sz="2520"/>
          </a:p>
          <a:p>
            <a:pPr indent="0" lvl="0" marL="0" rtl="0" algn="l">
              <a:spcBef>
                <a:spcPts val="0"/>
              </a:spcBef>
              <a:spcAft>
                <a:spcPts val="0"/>
              </a:spcAft>
              <a:buSzPts val="990"/>
              <a:buNone/>
            </a:pPr>
            <a:r>
              <a:t/>
            </a:r>
            <a:endParaRPr sz="2520"/>
          </a:p>
        </p:txBody>
      </p:sp>
      <p:sp>
        <p:nvSpPr>
          <p:cNvPr id="903" name="Google Shape;903;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200" u="sng">
                <a:solidFill>
                  <a:srgbClr val="0000EE"/>
                </a:solidFill>
                <a:latin typeface="Times New Roman"/>
                <a:ea typeface="Times New Roman"/>
                <a:cs typeface="Times New Roman"/>
                <a:sym typeface="Times New Roman"/>
              </a:rPr>
              <a:t>https://towardsdatascience.com/feature-engineering-for-machine-learning-3a5e293a5114 https://towardsdatascience.com/ways-to-detect-and-remove-the-outliers-404d16608dba https://www.slideshare. net/0xdata/feature-engineering-83511751</a:t>
            </a:r>
            <a:endParaRPr sz="1200" u="sng">
              <a:solidFill>
                <a:srgbClr val="0000EE"/>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lang="en" sz="1200" u="sng">
                <a:solidFill>
                  <a:srgbClr val="0000EE"/>
                </a:solidFill>
                <a:latin typeface="Times New Roman"/>
                <a:ea typeface="Times New Roman"/>
                <a:cs typeface="Times New Roman"/>
                <a:sym typeface="Times New Roman"/>
              </a:rPr>
              <a:t>https://ift6758.github.io/lectures/feature_engineering.pdf</a:t>
            </a:r>
            <a:endParaRPr sz="1200" u="sng">
              <a:solidFill>
                <a:srgbClr val="0000EE"/>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